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6" r:id="rId3"/>
  </p:sldMasterIdLst>
  <p:notesMasterIdLst>
    <p:notesMasterId r:id="rId65"/>
  </p:notesMasterIdLst>
  <p:sldIdLst>
    <p:sldId id="256" r:id="rId4"/>
    <p:sldId id="271" r:id="rId5"/>
    <p:sldId id="280" r:id="rId6"/>
    <p:sldId id="272" r:id="rId7"/>
    <p:sldId id="281" r:id="rId8"/>
    <p:sldId id="277" r:id="rId9"/>
    <p:sldId id="273" r:id="rId10"/>
    <p:sldId id="274" r:id="rId11"/>
    <p:sldId id="257" r:id="rId12"/>
    <p:sldId id="258" r:id="rId13"/>
    <p:sldId id="276" r:id="rId14"/>
    <p:sldId id="394" r:id="rId15"/>
    <p:sldId id="374" r:id="rId16"/>
    <p:sldId id="390" r:id="rId17"/>
    <p:sldId id="268" r:id="rId18"/>
    <p:sldId id="395" r:id="rId19"/>
    <p:sldId id="381" r:id="rId20"/>
    <p:sldId id="391" r:id="rId21"/>
    <p:sldId id="392" r:id="rId22"/>
    <p:sldId id="393" r:id="rId23"/>
    <p:sldId id="384" r:id="rId24"/>
    <p:sldId id="385" r:id="rId25"/>
    <p:sldId id="386" r:id="rId26"/>
    <p:sldId id="387" r:id="rId27"/>
    <p:sldId id="388" r:id="rId28"/>
    <p:sldId id="358" r:id="rId29"/>
    <p:sldId id="359" r:id="rId30"/>
    <p:sldId id="360" r:id="rId31"/>
    <p:sldId id="361" r:id="rId32"/>
    <p:sldId id="362" r:id="rId33"/>
    <p:sldId id="363" r:id="rId34"/>
    <p:sldId id="364" r:id="rId35"/>
    <p:sldId id="365" r:id="rId36"/>
    <p:sldId id="406" r:id="rId37"/>
    <p:sldId id="368" r:id="rId38"/>
    <p:sldId id="397" r:id="rId39"/>
    <p:sldId id="398" r:id="rId40"/>
    <p:sldId id="399" r:id="rId41"/>
    <p:sldId id="400" r:id="rId42"/>
    <p:sldId id="401" r:id="rId43"/>
    <p:sldId id="402" r:id="rId44"/>
    <p:sldId id="403" r:id="rId45"/>
    <p:sldId id="405" r:id="rId46"/>
    <p:sldId id="404" r:id="rId47"/>
    <p:sldId id="369" r:id="rId48"/>
    <p:sldId id="371" r:id="rId49"/>
    <p:sldId id="378" r:id="rId50"/>
    <p:sldId id="372" r:id="rId51"/>
    <p:sldId id="379" r:id="rId52"/>
    <p:sldId id="370" r:id="rId53"/>
    <p:sldId id="380" r:id="rId54"/>
    <p:sldId id="373" r:id="rId55"/>
    <p:sldId id="382" r:id="rId56"/>
    <p:sldId id="389" r:id="rId57"/>
    <p:sldId id="383" r:id="rId58"/>
    <p:sldId id="260" r:id="rId59"/>
    <p:sldId id="261" r:id="rId60"/>
    <p:sldId id="407" r:id="rId61"/>
    <p:sldId id="270" r:id="rId62"/>
    <p:sldId id="282" r:id="rId63"/>
    <p:sldId id="40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CA9D-CBB1-4660-A95C-53995E32566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026A4-6218-403D-A7AB-DC51EA3EDE3D}" type="slidenum">
              <a:rPr lang="en-US" smtClean="0"/>
              <a:t>‹#›</a:t>
            </a:fld>
            <a:endParaRPr lang="en-US"/>
          </a:p>
        </p:txBody>
      </p:sp>
    </p:spTree>
    <p:extLst>
      <p:ext uri="{BB962C8B-B14F-4D97-AF65-F5344CB8AC3E}">
        <p14:creationId xmlns:p14="http://schemas.microsoft.com/office/powerpoint/2010/main" val="268755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8285, St. Therese, Jackson, 9673 </a:t>
            </a:r>
            <a:r>
              <a:rPr lang="en-US" dirty="0" err="1"/>
              <a:t>Woolmarket</a:t>
            </a:r>
            <a:r>
              <a:rPr lang="en-US" dirty="0"/>
              <a:t>, 14051 Olive Branch, 16433 Waveland</a:t>
            </a:r>
          </a:p>
          <a:p>
            <a:r>
              <a:rPr lang="en-US" dirty="0"/>
              <a:t>9409 West Biloxi, 10901 Oxford</a:t>
            </a:r>
            <a:br>
              <a:rPr lang="en-US" dirty="0"/>
            </a:br>
            <a:r>
              <a:rPr lang="en-US" dirty="0"/>
              <a:t>2180 Laurel, 6592 </a:t>
            </a:r>
            <a:r>
              <a:rPr lang="en-US" dirty="0" err="1"/>
              <a:t>Bassfield</a:t>
            </a:r>
            <a:r>
              <a:rPr lang="en-US" dirty="0"/>
              <a:t>, 7854 Clinton, 8054 </a:t>
            </a:r>
            <a:r>
              <a:rPr lang="en-US" dirty="0" err="1"/>
              <a:t>McComb</a:t>
            </a:r>
            <a:r>
              <a:rPr lang="en-US" dirty="0"/>
              <a:t>, 13471 Philadelphia, 15382 Hattiesburg</a:t>
            </a:r>
          </a:p>
        </p:txBody>
      </p:sp>
      <p:sp>
        <p:nvSpPr>
          <p:cNvPr id="4" name="Slide Number Placeholder 3"/>
          <p:cNvSpPr>
            <a:spLocks noGrp="1"/>
          </p:cNvSpPr>
          <p:nvPr>
            <p:ph type="sldNum" sz="quarter" idx="5"/>
          </p:nvPr>
        </p:nvSpPr>
        <p:spPr/>
        <p:txBody>
          <a:bodyPr/>
          <a:lstStyle/>
          <a:p>
            <a:fld id="{F5B026A4-6218-403D-A7AB-DC51EA3EDE3D}" type="slidenum">
              <a:rPr lang="en-US" smtClean="0"/>
              <a:t>3</a:t>
            </a:fld>
            <a:endParaRPr lang="en-US"/>
          </a:p>
        </p:txBody>
      </p:sp>
    </p:spTree>
    <p:extLst>
      <p:ext uri="{BB962C8B-B14F-4D97-AF65-F5344CB8AC3E}">
        <p14:creationId xmlns:p14="http://schemas.microsoft.com/office/powerpoint/2010/main" val="258683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026A4-6218-403D-A7AB-DC51EA3ED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28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13</a:t>
            </a:fld>
            <a:endParaRPr lang="en-US"/>
          </a:p>
        </p:txBody>
      </p:sp>
    </p:spTree>
    <p:extLst>
      <p:ext uri="{BB962C8B-B14F-4D97-AF65-F5344CB8AC3E}">
        <p14:creationId xmlns:p14="http://schemas.microsoft.com/office/powerpoint/2010/main" val="329922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14</a:t>
            </a:fld>
            <a:endParaRPr lang="en-US"/>
          </a:p>
        </p:txBody>
      </p:sp>
    </p:spTree>
    <p:extLst>
      <p:ext uri="{BB962C8B-B14F-4D97-AF65-F5344CB8AC3E}">
        <p14:creationId xmlns:p14="http://schemas.microsoft.com/office/powerpoint/2010/main" val="198053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Sacramental events include baptism, first communion, confirmation. Could also be a faith program.</a:t>
            </a:r>
          </a:p>
          <a:p>
            <a:r>
              <a:rPr lang="en-US" dirty="0"/>
              <a:t>RCIA Candidates after acceptance into church, but can start working with them before.</a:t>
            </a:r>
          </a:p>
          <a:p>
            <a:r>
              <a:rPr lang="en-US" dirty="0"/>
              <a:t>Work with seniors to introduce them to Catholic groups at their chosen college or university.</a:t>
            </a:r>
          </a:p>
        </p:txBody>
      </p:sp>
      <p:sp>
        <p:nvSpPr>
          <p:cNvPr id="4" name="Slide Number Placeholder 3"/>
          <p:cNvSpPr>
            <a:spLocks noGrp="1"/>
          </p:cNvSpPr>
          <p:nvPr>
            <p:ph type="sldNum" sz="quarter" idx="10"/>
          </p:nvPr>
        </p:nvSpPr>
        <p:spPr/>
        <p:txBody>
          <a:bodyPr/>
          <a:lstStyle/>
          <a:p>
            <a:fld id="{F5B026A4-6218-403D-A7AB-DC51EA3EDE3D}" type="slidenum">
              <a:rPr lang="en-US" smtClean="0"/>
              <a:t>15</a:t>
            </a:fld>
            <a:endParaRPr lang="en-US"/>
          </a:p>
        </p:txBody>
      </p:sp>
    </p:spTree>
    <p:extLst>
      <p:ext uri="{BB962C8B-B14F-4D97-AF65-F5344CB8AC3E}">
        <p14:creationId xmlns:p14="http://schemas.microsoft.com/office/powerpoint/2010/main" val="42852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Sacramental events include baptism, first communion, confirmation. Could also be a faith program.</a:t>
            </a:r>
          </a:p>
          <a:p>
            <a:r>
              <a:rPr lang="en-US" dirty="0"/>
              <a:t>RCIA Candidates after acceptance into church, but can start working with them before.</a:t>
            </a:r>
          </a:p>
          <a:p>
            <a:r>
              <a:rPr lang="en-US" dirty="0"/>
              <a:t>Work with seniors to introduce them to Catholic groups at their chosen college or university.</a:t>
            </a:r>
          </a:p>
        </p:txBody>
      </p:sp>
      <p:sp>
        <p:nvSpPr>
          <p:cNvPr id="4" name="Slide Number Placeholder 3"/>
          <p:cNvSpPr>
            <a:spLocks noGrp="1"/>
          </p:cNvSpPr>
          <p:nvPr>
            <p:ph type="sldNum" sz="quarter" idx="10"/>
          </p:nvPr>
        </p:nvSpPr>
        <p:spPr/>
        <p:txBody>
          <a:bodyPr/>
          <a:lstStyle/>
          <a:p>
            <a:fld id="{F5B026A4-6218-403D-A7AB-DC51EA3EDE3D}" type="slidenum">
              <a:rPr lang="en-US" smtClean="0"/>
              <a:t>16</a:t>
            </a:fld>
            <a:endParaRPr lang="en-US"/>
          </a:p>
        </p:txBody>
      </p:sp>
    </p:spTree>
    <p:extLst>
      <p:ext uri="{BB962C8B-B14F-4D97-AF65-F5344CB8AC3E}">
        <p14:creationId xmlns:p14="http://schemas.microsoft.com/office/powerpoint/2010/main" val="3992365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Sacramental events include baptism, first communion, confirmation. Could also be a faith program.</a:t>
            </a:r>
          </a:p>
          <a:p>
            <a:r>
              <a:rPr lang="en-US" dirty="0"/>
              <a:t>RCIA Candidates after acceptance into church, but can start working with them before.</a:t>
            </a:r>
          </a:p>
          <a:p>
            <a:r>
              <a:rPr lang="en-US" dirty="0"/>
              <a:t>Work with seniors to introduce them to Catholic groups at their chosen college or university.</a:t>
            </a:r>
          </a:p>
        </p:txBody>
      </p:sp>
      <p:sp>
        <p:nvSpPr>
          <p:cNvPr id="4" name="Slide Number Placeholder 3"/>
          <p:cNvSpPr>
            <a:spLocks noGrp="1"/>
          </p:cNvSpPr>
          <p:nvPr>
            <p:ph type="sldNum" sz="quarter" idx="10"/>
          </p:nvPr>
        </p:nvSpPr>
        <p:spPr/>
        <p:txBody>
          <a:bodyPr/>
          <a:lstStyle/>
          <a:p>
            <a:fld id="{F5B026A4-6218-403D-A7AB-DC51EA3EDE3D}" type="slidenum">
              <a:rPr lang="en-US" smtClean="0"/>
              <a:t>17</a:t>
            </a:fld>
            <a:endParaRPr lang="en-US"/>
          </a:p>
        </p:txBody>
      </p:sp>
    </p:spTree>
    <p:extLst>
      <p:ext uri="{BB962C8B-B14F-4D97-AF65-F5344CB8AC3E}">
        <p14:creationId xmlns:p14="http://schemas.microsoft.com/office/powerpoint/2010/main" val="2869124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18</a:t>
            </a:fld>
            <a:endParaRPr lang="en-US"/>
          </a:p>
        </p:txBody>
      </p:sp>
    </p:spTree>
    <p:extLst>
      <p:ext uri="{BB962C8B-B14F-4D97-AF65-F5344CB8AC3E}">
        <p14:creationId xmlns:p14="http://schemas.microsoft.com/office/powerpoint/2010/main" val="420698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19</a:t>
            </a:fld>
            <a:endParaRPr lang="en-US"/>
          </a:p>
        </p:txBody>
      </p:sp>
    </p:spTree>
    <p:extLst>
      <p:ext uri="{BB962C8B-B14F-4D97-AF65-F5344CB8AC3E}">
        <p14:creationId xmlns:p14="http://schemas.microsoft.com/office/powerpoint/2010/main" val="1124646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20</a:t>
            </a:fld>
            <a:endParaRPr lang="en-US"/>
          </a:p>
        </p:txBody>
      </p:sp>
    </p:spTree>
    <p:extLst>
      <p:ext uri="{BB962C8B-B14F-4D97-AF65-F5344CB8AC3E}">
        <p14:creationId xmlns:p14="http://schemas.microsoft.com/office/powerpoint/2010/main" val="4060993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Sacramental events include baptism, first communion, confirmation. Could also be a faith program.</a:t>
            </a:r>
          </a:p>
          <a:p>
            <a:r>
              <a:rPr lang="en-US" dirty="0"/>
              <a:t>RCIA Candidates after acceptance into church, but can start working with them before.</a:t>
            </a:r>
          </a:p>
          <a:p>
            <a:r>
              <a:rPr lang="en-US" dirty="0"/>
              <a:t>Work with seniors to introduce them to Catholic groups at their chosen college or university.</a:t>
            </a:r>
          </a:p>
        </p:txBody>
      </p:sp>
      <p:sp>
        <p:nvSpPr>
          <p:cNvPr id="4" name="Slide Number Placeholder 3"/>
          <p:cNvSpPr>
            <a:spLocks noGrp="1"/>
          </p:cNvSpPr>
          <p:nvPr>
            <p:ph type="sldNum" sz="quarter" idx="10"/>
          </p:nvPr>
        </p:nvSpPr>
        <p:spPr/>
        <p:txBody>
          <a:bodyPr/>
          <a:lstStyle/>
          <a:p>
            <a:fld id="{F5B026A4-6218-403D-A7AB-DC51EA3EDE3D}" type="slidenum">
              <a:rPr lang="en-US" smtClean="0"/>
              <a:t>21</a:t>
            </a:fld>
            <a:endParaRPr lang="en-US"/>
          </a:p>
        </p:txBody>
      </p:sp>
    </p:spTree>
    <p:extLst>
      <p:ext uri="{BB962C8B-B14F-4D97-AF65-F5344CB8AC3E}">
        <p14:creationId xmlns:p14="http://schemas.microsoft.com/office/powerpoint/2010/main" val="420988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119995 Pass Christian, 1522 Bay St. Louis (1), 9409 West Biloxi (2), 9673 </a:t>
            </a:r>
            <a:r>
              <a:rPr lang="en-US" dirty="0" err="1"/>
              <a:t>Woolmarket</a:t>
            </a:r>
            <a:r>
              <a:rPr lang="en-US" dirty="0"/>
              <a:t> (1), 16433 Waveland (1)</a:t>
            </a:r>
          </a:p>
        </p:txBody>
      </p:sp>
      <p:sp>
        <p:nvSpPr>
          <p:cNvPr id="4" name="Slide Number Placeholder 3"/>
          <p:cNvSpPr>
            <a:spLocks noGrp="1"/>
          </p:cNvSpPr>
          <p:nvPr>
            <p:ph type="sldNum" sz="quarter" idx="5"/>
          </p:nvPr>
        </p:nvSpPr>
        <p:spPr/>
        <p:txBody>
          <a:bodyPr/>
          <a:lstStyle/>
          <a:p>
            <a:fld id="{F5B026A4-6218-403D-A7AB-DC51EA3EDE3D}" type="slidenum">
              <a:rPr lang="en-US" smtClean="0"/>
              <a:t>4</a:t>
            </a:fld>
            <a:endParaRPr lang="en-US"/>
          </a:p>
        </p:txBody>
      </p:sp>
    </p:spTree>
    <p:extLst>
      <p:ext uri="{BB962C8B-B14F-4D97-AF65-F5344CB8AC3E}">
        <p14:creationId xmlns:p14="http://schemas.microsoft.com/office/powerpoint/2010/main" val="1207847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Sacramental events include baptism, first communion, confirmation. Could also be a faith program.</a:t>
            </a:r>
          </a:p>
          <a:p>
            <a:r>
              <a:rPr lang="en-US" dirty="0"/>
              <a:t>RCIA Candidates after acceptance into church, but can start working with them before.</a:t>
            </a:r>
          </a:p>
          <a:p>
            <a:r>
              <a:rPr lang="en-US" dirty="0"/>
              <a:t>Work with seniors to introduce them to Catholic groups at their chosen college or university.</a:t>
            </a:r>
          </a:p>
        </p:txBody>
      </p:sp>
      <p:sp>
        <p:nvSpPr>
          <p:cNvPr id="4" name="Slide Number Placeholder 3"/>
          <p:cNvSpPr>
            <a:spLocks noGrp="1"/>
          </p:cNvSpPr>
          <p:nvPr>
            <p:ph type="sldNum" sz="quarter" idx="10"/>
          </p:nvPr>
        </p:nvSpPr>
        <p:spPr/>
        <p:txBody>
          <a:bodyPr/>
          <a:lstStyle/>
          <a:p>
            <a:fld id="{F5B026A4-6218-403D-A7AB-DC51EA3EDE3D}" type="slidenum">
              <a:rPr lang="en-US" smtClean="0"/>
              <a:t>22</a:t>
            </a:fld>
            <a:endParaRPr lang="en-US"/>
          </a:p>
        </p:txBody>
      </p:sp>
    </p:spTree>
    <p:extLst>
      <p:ext uri="{BB962C8B-B14F-4D97-AF65-F5344CB8AC3E}">
        <p14:creationId xmlns:p14="http://schemas.microsoft.com/office/powerpoint/2010/main" val="24292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Sacramental events include baptism, first communion, confirmation. Could also be a faith program.</a:t>
            </a:r>
          </a:p>
          <a:p>
            <a:r>
              <a:rPr lang="en-US" dirty="0"/>
              <a:t>RCIA Candidates after acceptance into church, but can start working with them before.</a:t>
            </a:r>
          </a:p>
          <a:p>
            <a:r>
              <a:rPr lang="en-US" dirty="0"/>
              <a:t>Work with seniors to introduce them to Catholic groups at their chosen college or university.</a:t>
            </a:r>
          </a:p>
        </p:txBody>
      </p:sp>
      <p:sp>
        <p:nvSpPr>
          <p:cNvPr id="4" name="Slide Number Placeholder 3"/>
          <p:cNvSpPr>
            <a:spLocks noGrp="1"/>
          </p:cNvSpPr>
          <p:nvPr>
            <p:ph type="sldNum" sz="quarter" idx="10"/>
          </p:nvPr>
        </p:nvSpPr>
        <p:spPr/>
        <p:txBody>
          <a:bodyPr/>
          <a:lstStyle/>
          <a:p>
            <a:fld id="{F5B026A4-6218-403D-A7AB-DC51EA3EDE3D}" type="slidenum">
              <a:rPr lang="en-US" smtClean="0"/>
              <a:t>23</a:t>
            </a:fld>
            <a:endParaRPr lang="en-US"/>
          </a:p>
        </p:txBody>
      </p:sp>
    </p:spTree>
    <p:extLst>
      <p:ext uri="{BB962C8B-B14F-4D97-AF65-F5344CB8AC3E}">
        <p14:creationId xmlns:p14="http://schemas.microsoft.com/office/powerpoint/2010/main" val="3076475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Sacramental events include baptism, first communion, confirmation. Could also be a faith program.</a:t>
            </a:r>
          </a:p>
          <a:p>
            <a:r>
              <a:rPr lang="en-US" dirty="0"/>
              <a:t>RCIA Candidates after acceptance into church, but can start working with them before.</a:t>
            </a:r>
          </a:p>
          <a:p>
            <a:r>
              <a:rPr lang="en-US" dirty="0"/>
              <a:t>Work with seniors to introduce them to Catholic groups at their chosen college or university.</a:t>
            </a:r>
          </a:p>
        </p:txBody>
      </p:sp>
      <p:sp>
        <p:nvSpPr>
          <p:cNvPr id="4" name="Slide Number Placeholder 3"/>
          <p:cNvSpPr>
            <a:spLocks noGrp="1"/>
          </p:cNvSpPr>
          <p:nvPr>
            <p:ph type="sldNum" sz="quarter" idx="10"/>
          </p:nvPr>
        </p:nvSpPr>
        <p:spPr/>
        <p:txBody>
          <a:bodyPr/>
          <a:lstStyle/>
          <a:p>
            <a:fld id="{F5B026A4-6218-403D-A7AB-DC51EA3EDE3D}" type="slidenum">
              <a:rPr lang="en-US" smtClean="0"/>
              <a:t>24</a:t>
            </a:fld>
            <a:endParaRPr lang="en-US"/>
          </a:p>
        </p:txBody>
      </p:sp>
    </p:spTree>
    <p:extLst>
      <p:ext uri="{BB962C8B-B14F-4D97-AF65-F5344CB8AC3E}">
        <p14:creationId xmlns:p14="http://schemas.microsoft.com/office/powerpoint/2010/main" val="2196430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Sacramental events include baptism, first communion, confirmation. Could also be a faith program.</a:t>
            </a:r>
          </a:p>
          <a:p>
            <a:r>
              <a:rPr lang="en-US" dirty="0"/>
              <a:t>RCIA Candidates after acceptance into church, but can start working with them before.</a:t>
            </a:r>
          </a:p>
          <a:p>
            <a:r>
              <a:rPr lang="en-US" dirty="0"/>
              <a:t>Work with seniors to introduce them to Catholic groups at their chosen college or university.</a:t>
            </a:r>
          </a:p>
        </p:txBody>
      </p:sp>
      <p:sp>
        <p:nvSpPr>
          <p:cNvPr id="4" name="Slide Number Placeholder 3"/>
          <p:cNvSpPr>
            <a:spLocks noGrp="1"/>
          </p:cNvSpPr>
          <p:nvPr>
            <p:ph type="sldNum" sz="quarter" idx="10"/>
          </p:nvPr>
        </p:nvSpPr>
        <p:spPr/>
        <p:txBody>
          <a:bodyPr/>
          <a:lstStyle/>
          <a:p>
            <a:fld id="{F5B026A4-6218-403D-A7AB-DC51EA3EDE3D}" type="slidenum">
              <a:rPr lang="en-US" smtClean="0"/>
              <a:t>25</a:t>
            </a:fld>
            <a:endParaRPr lang="en-US"/>
          </a:p>
        </p:txBody>
      </p:sp>
    </p:spTree>
    <p:extLst>
      <p:ext uri="{BB962C8B-B14F-4D97-AF65-F5344CB8AC3E}">
        <p14:creationId xmlns:p14="http://schemas.microsoft.com/office/powerpoint/2010/main" val="877930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026A4-6218-403D-A7AB-DC51EA3EDE3D}" type="slidenum">
              <a:rPr lang="en-US" smtClean="0"/>
              <a:t>34</a:t>
            </a:fld>
            <a:endParaRPr lang="en-US"/>
          </a:p>
        </p:txBody>
      </p:sp>
    </p:spTree>
    <p:extLst>
      <p:ext uri="{BB962C8B-B14F-4D97-AF65-F5344CB8AC3E}">
        <p14:creationId xmlns:p14="http://schemas.microsoft.com/office/powerpoint/2010/main" val="1392739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35</a:t>
            </a:fld>
            <a:endParaRPr lang="en-US"/>
          </a:p>
        </p:txBody>
      </p:sp>
    </p:spTree>
    <p:extLst>
      <p:ext uri="{BB962C8B-B14F-4D97-AF65-F5344CB8AC3E}">
        <p14:creationId xmlns:p14="http://schemas.microsoft.com/office/powerpoint/2010/main" val="1546416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36</a:t>
            </a:fld>
            <a:endParaRPr lang="en-US"/>
          </a:p>
        </p:txBody>
      </p:sp>
    </p:spTree>
    <p:extLst>
      <p:ext uri="{BB962C8B-B14F-4D97-AF65-F5344CB8AC3E}">
        <p14:creationId xmlns:p14="http://schemas.microsoft.com/office/powerpoint/2010/main" val="696428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37</a:t>
            </a:fld>
            <a:endParaRPr lang="en-US"/>
          </a:p>
        </p:txBody>
      </p:sp>
    </p:spTree>
    <p:extLst>
      <p:ext uri="{BB962C8B-B14F-4D97-AF65-F5344CB8AC3E}">
        <p14:creationId xmlns:p14="http://schemas.microsoft.com/office/powerpoint/2010/main" val="799949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38</a:t>
            </a:fld>
            <a:endParaRPr lang="en-US"/>
          </a:p>
        </p:txBody>
      </p:sp>
    </p:spTree>
    <p:extLst>
      <p:ext uri="{BB962C8B-B14F-4D97-AF65-F5344CB8AC3E}">
        <p14:creationId xmlns:p14="http://schemas.microsoft.com/office/powerpoint/2010/main" val="3052228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access points for on-line members to encourage them to get more involved.  They will also be getting information on many of the programs offered by the Knights of Columbus, including faith formation and information about the founding principles of the order.</a:t>
            </a:r>
          </a:p>
        </p:txBody>
      </p:sp>
      <p:sp>
        <p:nvSpPr>
          <p:cNvPr id="4" name="Slide Number Placeholder 3"/>
          <p:cNvSpPr>
            <a:spLocks noGrp="1"/>
          </p:cNvSpPr>
          <p:nvPr>
            <p:ph type="sldNum" sz="quarter" idx="5"/>
          </p:nvPr>
        </p:nvSpPr>
        <p:spPr/>
        <p:txBody>
          <a:bodyPr/>
          <a:lstStyle/>
          <a:p>
            <a:fld id="{F5B026A4-6218-403D-A7AB-DC51EA3EDE3D}" type="slidenum">
              <a:rPr lang="en-US" smtClean="0"/>
              <a:t>42</a:t>
            </a:fld>
            <a:endParaRPr lang="en-US"/>
          </a:p>
        </p:txBody>
      </p:sp>
    </p:spTree>
    <p:extLst>
      <p:ext uri="{BB962C8B-B14F-4D97-AF65-F5344CB8AC3E}">
        <p14:creationId xmlns:p14="http://schemas.microsoft.com/office/powerpoint/2010/main" val="150508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losses in Council 802 Meridian (17) and 1244 Biloxi (21)</a:t>
            </a:r>
          </a:p>
        </p:txBody>
      </p:sp>
      <p:sp>
        <p:nvSpPr>
          <p:cNvPr id="4" name="Slide Number Placeholder 3"/>
          <p:cNvSpPr>
            <a:spLocks noGrp="1"/>
          </p:cNvSpPr>
          <p:nvPr>
            <p:ph type="sldNum" sz="quarter" idx="5"/>
          </p:nvPr>
        </p:nvSpPr>
        <p:spPr/>
        <p:txBody>
          <a:bodyPr/>
          <a:lstStyle/>
          <a:p>
            <a:fld id="{F5B026A4-6218-403D-A7AB-DC51EA3EDE3D}" type="slidenum">
              <a:rPr lang="en-US" smtClean="0"/>
              <a:t>5</a:t>
            </a:fld>
            <a:endParaRPr lang="en-US"/>
          </a:p>
        </p:txBody>
      </p:sp>
    </p:spTree>
    <p:extLst>
      <p:ext uri="{BB962C8B-B14F-4D97-AF65-F5344CB8AC3E}">
        <p14:creationId xmlns:p14="http://schemas.microsoft.com/office/powerpoint/2010/main" val="3776282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43</a:t>
            </a:fld>
            <a:endParaRPr lang="en-US"/>
          </a:p>
        </p:txBody>
      </p:sp>
    </p:spTree>
    <p:extLst>
      <p:ext uri="{BB962C8B-B14F-4D97-AF65-F5344CB8AC3E}">
        <p14:creationId xmlns:p14="http://schemas.microsoft.com/office/powerpoint/2010/main" val="272560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access points for on-line members to encourage them to get more involved.  They will also be getting information on many of the programs offered by the Knights of Columbus, including faith formation and information about the founding principles of the order.</a:t>
            </a:r>
          </a:p>
        </p:txBody>
      </p:sp>
      <p:sp>
        <p:nvSpPr>
          <p:cNvPr id="4" name="Slide Number Placeholder 3"/>
          <p:cNvSpPr>
            <a:spLocks noGrp="1"/>
          </p:cNvSpPr>
          <p:nvPr>
            <p:ph type="sldNum" sz="quarter" idx="5"/>
          </p:nvPr>
        </p:nvSpPr>
        <p:spPr/>
        <p:txBody>
          <a:bodyPr/>
          <a:lstStyle/>
          <a:p>
            <a:fld id="{F5B026A4-6218-403D-A7AB-DC51EA3EDE3D}" type="slidenum">
              <a:rPr lang="en-US" smtClean="0"/>
              <a:t>44</a:t>
            </a:fld>
            <a:endParaRPr lang="en-US"/>
          </a:p>
        </p:txBody>
      </p:sp>
    </p:spTree>
    <p:extLst>
      <p:ext uri="{BB962C8B-B14F-4D97-AF65-F5344CB8AC3E}">
        <p14:creationId xmlns:p14="http://schemas.microsoft.com/office/powerpoint/2010/main" val="458832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45</a:t>
            </a:fld>
            <a:endParaRPr lang="en-US"/>
          </a:p>
        </p:txBody>
      </p:sp>
    </p:spTree>
    <p:extLst>
      <p:ext uri="{BB962C8B-B14F-4D97-AF65-F5344CB8AC3E}">
        <p14:creationId xmlns:p14="http://schemas.microsoft.com/office/powerpoint/2010/main" val="4411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46</a:t>
            </a:fld>
            <a:endParaRPr lang="en-US"/>
          </a:p>
        </p:txBody>
      </p:sp>
    </p:spTree>
    <p:extLst>
      <p:ext uri="{BB962C8B-B14F-4D97-AF65-F5344CB8AC3E}">
        <p14:creationId xmlns:p14="http://schemas.microsoft.com/office/powerpoint/2010/main" val="3341886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47</a:t>
            </a:fld>
            <a:endParaRPr lang="en-US"/>
          </a:p>
        </p:txBody>
      </p:sp>
    </p:spTree>
    <p:extLst>
      <p:ext uri="{BB962C8B-B14F-4D97-AF65-F5344CB8AC3E}">
        <p14:creationId xmlns:p14="http://schemas.microsoft.com/office/powerpoint/2010/main" val="127029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49</a:t>
            </a:fld>
            <a:endParaRPr lang="en-US"/>
          </a:p>
        </p:txBody>
      </p:sp>
    </p:spTree>
    <p:extLst>
      <p:ext uri="{BB962C8B-B14F-4D97-AF65-F5344CB8AC3E}">
        <p14:creationId xmlns:p14="http://schemas.microsoft.com/office/powerpoint/2010/main" val="346651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50</a:t>
            </a:fld>
            <a:endParaRPr lang="en-US"/>
          </a:p>
        </p:txBody>
      </p:sp>
    </p:spTree>
    <p:extLst>
      <p:ext uri="{BB962C8B-B14F-4D97-AF65-F5344CB8AC3E}">
        <p14:creationId xmlns:p14="http://schemas.microsoft.com/office/powerpoint/2010/main" val="969610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51</a:t>
            </a:fld>
            <a:endParaRPr lang="en-US"/>
          </a:p>
        </p:txBody>
      </p:sp>
    </p:spTree>
    <p:extLst>
      <p:ext uri="{BB962C8B-B14F-4D97-AF65-F5344CB8AC3E}">
        <p14:creationId xmlns:p14="http://schemas.microsoft.com/office/powerpoint/2010/main" val="2810087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026A4-6218-403D-A7AB-DC51EA3EDE3D}" type="slidenum">
              <a:rPr lang="en-US" smtClean="0"/>
              <a:t>52</a:t>
            </a:fld>
            <a:endParaRPr lang="en-US"/>
          </a:p>
        </p:txBody>
      </p:sp>
    </p:spTree>
    <p:extLst>
      <p:ext uri="{BB962C8B-B14F-4D97-AF65-F5344CB8AC3E}">
        <p14:creationId xmlns:p14="http://schemas.microsoft.com/office/powerpoint/2010/main" val="1321132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Church Kits is </a:t>
            </a:r>
            <a:r>
              <a:rPr lang="en-US" sz="1200" b="1" i="0" kern="1200" dirty="0">
                <a:solidFill>
                  <a:schemeClr val="tx1"/>
                </a:solidFill>
                <a:effectLst/>
                <a:latin typeface="+mn-lt"/>
                <a:ea typeface="+mn-ea"/>
                <a:cs typeface="+mn-cs"/>
              </a:rPr>
              <a:t>CRD-KIT-G </a:t>
            </a:r>
            <a:r>
              <a:rPr lang="en-US" sz="1200" b="0" i="0" kern="1200" dirty="0">
                <a:solidFill>
                  <a:schemeClr val="tx1"/>
                </a:solidFill>
                <a:effectLst/>
                <a:latin typeface="+mn-lt"/>
                <a:ea typeface="+mn-ea"/>
                <a:cs typeface="+mn-cs"/>
              </a:rPr>
              <a:t>and contains these and a suggested pulpit announcement (10067), 10 keys to Membership and Recruiting Success (10233), and Membership Recruitment and Retention Manual (10237) Prospect cards are in important because they allow you to get the recruits information.  In a church drive or when talking to potential new members, the prospect card may be more important than the form 100.</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B026A4-6218-403D-A7AB-DC51EA3EDE3D}" type="slidenum">
              <a:rPr lang="en-US" smtClean="0"/>
              <a:t>56</a:t>
            </a:fld>
            <a:endParaRPr lang="en-US"/>
          </a:p>
        </p:txBody>
      </p:sp>
    </p:spTree>
    <p:extLst>
      <p:ext uri="{BB962C8B-B14F-4D97-AF65-F5344CB8AC3E}">
        <p14:creationId xmlns:p14="http://schemas.microsoft.com/office/powerpoint/2010/main" val="296484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8285, St. Therese, Jackson, 9673 </a:t>
            </a:r>
            <a:r>
              <a:rPr lang="en-US" dirty="0" err="1"/>
              <a:t>Woolmarket</a:t>
            </a:r>
            <a:r>
              <a:rPr lang="en-US" dirty="0"/>
              <a:t>, 14051 Olive Branch, 16433 Waveland</a:t>
            </a:r>
          </a:p>
          <a:p>
            <a:r>
              <a:rPr lang="en-US" dirty="0"/>
              <a:t>9409 West Biloxi, 10901 Oxford</a:t>
            </a:r>
            <a:br>
              <a:rPr lang="en-US" dirty="0"/>
            </a:br>
            <a:r>
              <a:rPr lang="en-US" dirty="0"/>
              <a:t>2180 Laurel, 6592 </a:t>
            </a:r>
            <a:r>
              <a:rPr lang="en-US" dirty="0" err="1"/>
              <a:t>Bassfield</a:t>
            </a:r>
            <a:r>
              <a:rPr lang="en-US" dirty="0"/>
              <a:t>, 7854 Clinton, 13471 Philadelphia, 15382 Hattiesburg</a:t>
            </a:r>
          </a:p>
          <a:p>
            <a:r>
              <a:rPr lang="en-US" dirty="0"/>
              <a:t>119995 Pass Christian, 9409 West Biloxi (2), 9673 </a:t>
            </a:r>
            <a:r>
              <a:rPr lang="en-US" dirty="0" err="1"/>
              <a:t>Woolmarket</a:t>
            </a:r>
            <a:r>
              <a:rPr lang="en-US" dirty="0"/>
              <a:t> (1), 16433 Waveland (1)</a:t>
            </a:r>
          </a:p>
          <a:p>
            <a:r>
              <a:rPr lang="en-US" dirty="0"/>
              <a:t>Largest losses in Council 802 Meridian (17) and 1244 Biloxi (21)</a:t>
            </a:r>
          </a:p>
        </p:txBody>
      </p:sp>
      <p:sp>
        <p:nvSpPr>
          <p:cNvPr id="4" name="Slide Number Placeholder 3"/>
          <p:cNvSpPr>
            <a:spLocks noGrp="1"/>
          </p:cNvSpPr>
          <p:nvPr>
            <p:ph type="sldNum" sz="quarter" idx="5"/>
          </p:nvPr>
        </p:nvSpPr>
        <p:spPr/>
        <p:txBody>
          <a:bodyPr/>
          <a:lstStyle/>
          <a:p>
            <a:fld id="{F5B026A4-6218-403D-A7AB-DC51EA3EDE3D}" type="slidenum">
              <a:rPr lang="en-US" smtClean="0"/>
              <a:t>6</a:t>
            </a:fld>
            <a:endParaRPr lang="en-US"/>
          </a:p>
        </p:txBody>
      </p:sp>
    </p:spTree>
    <p:extLst>
      <p:ext uri="{BB962C8B-B14F-4D97-AF65-F5344CB8AC3E}">
        <p14:creationId xmlns:p14="http://schemas.microsoft.com/office/powerpoint/2010/main" val="3042456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Other material which might be helpful.  Contact card useful for handing to a man when you collect his info on a prospect card so he can remember you</a:t>
            </a:r>
          </a:p>
        </p:txBody>
      </p:sp>
      <p:sp>
        <p:nvSpPr>
          <p:cNvPr id="4" name="Slide Number Placeholder 3"/>
          <p:cNvSpPr>
            <a:spLocks noGrp="1"/>
          </p:cNvSpPr>
          <p:nvPr>
            <p:ph type="sldNum" sz="quarter" idx="10"/>
          </p:nvPr>
        </p:nvSpPr>
        <p:spPr/>
        <p:txBody>
          <a:bodyPr/>
          <a:lstStyle/>
          <a:p>
            <a:fld id="{F5B026A4-6218-403D-A7AB-DC51EA3EDE3D}" type="slidenum">
              <a:rPr lang="en-US" smtClean="0"/>
              <a:t>57</a:t>
            </a:fld>
            <a:endParaRPr lang="en-US"/>
          </a:p>
        </p:txBody>
      </p:sp>
    </p:spTree>
    <p:extLst>
      <p:ext uri="{BB962C8B-B14F-4D97-AF65-F5344CB8AC3E}">
        <p14:creationId xmlns:p14="http://schemas.microsoft.com/office/powerpoint/2010/main" val="4273811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Other material which might be helpful.  Contact card useful for handing to a man when you collect his info on a prospect card so he can remember you</a:t>
            </a:r>
          </a:p>
        </p:txBody>
      </p:sp>
      <p:sp>
        <p:nvSpPr>
          <p:cNvPr id="4" name="Slide Number Placeholder 3"/>
          <p:cNvSpPr>
            <a:spLocks noGrp="1"/>
          </p:cNvSpPr>
          <p:nvPr>
            <p:ph type="sldNum" sz="quarter" idx="10"/>
          </p:nvPr>
        </p:nvSpPr>
        <p:spPr/>
        <p:txBody>
          <a:bodyPr/>
          <a:lstStyle/>
          <a:p>
            <a:fld id="{F5B026A4-6218-403D-A7AB-DC51EA3EDE3D}" type="slidenum">
              <a:rPr lang="en-US" smtClean="0"/>
              <a:t>58</a:t>
            </a:fld>
            <a:endParaRPr lang="en-US"/>
          </a:p>
        </p:txBody>
      </p:sp>
    </p:spTree>
    <p:extLst>
      <p:ext uri="{BB962C8B-B14F-4D97-AF65-F5344CB8AC3E}">
        <p14:creationId xmlns:p14="http://schemas.microsoft.com/office/powerpoint/2010/main" val="234103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026A4-6218-403D-A7AB-DC51EA3EDE3D}" type="slidenum">
              <a:rPr lang="en-US" smtClean="0"/>
              <a:t>7</a:t>
            </a:fld>
            <a:endParaRPr lang="en-US"/>
          </a:p>
        </p:txBody>
      </p:sp>
    </p:spTree>
    <p:extLst>
      <p:ext uri="{BB962C8B-B14F-4D97-AF65-F5344CB8AC3E}">
        <p14:creationId xmlns:p14="http://schemas.microsoft.com/office/powerpoint/2010/main" val="339969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026A4-6218-403D-A7AB-DC51EA3EDE3D}" type="slidenum">
              <a:rPr lang="en-US" smtClean="0"/>
              <a:t>8</a:t>
            </a:fld>
            <a:endParaRPr lang="en-US"/>
          </a:p>
        </p:txBody>
      </p:sp>
    </p:spTree>
    <p:extLst>
      <p:ext uri="{BB962C8B-B14F-4D97-AF65-F5344CB8AC3E}">
        <p14:creationId xmlns:p14="http://schemas.microsoft.com/office/powerpoint/2010/main" val="428854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026A4-6218-403D-A7AB-DC51EA3EDE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728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026A4-6218-403D-A7AB-DC51EA3EDE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728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026A4-6218-403D-A7AB-DC51EA3ED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37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592A423-BD48-4528-877D-17F704FCBCF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182D2-0BBF-4EF8-B079-6F6E7D44E53B}" type="slidenum">
              <a:rPr lang="en-US" smtClean="0"/>
              <a:t>‹#›</a:t>
            </a:fld>
            <a:endParaRPr lang="en-US"/>
          </a:p>
        </p:txBody>
      </p:sp>
    </p:spTree>
    <p:extLst>
      <p:ext uri="{BB962C8B-B14F-4D97-AF65-F5344CB8AC3E}">
        <p14:creationId xmlns:p14="http://schemas.microsoft.com/office/powerpoint/2010/main" val="143864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395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390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028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387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381000"/>
            <a:ext cx="695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56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81000"/>
            <a:ext cx="9550400" cy="1143000"/>
          </a:xfrm>
        </p:spPr>
        <p:txBody>
          <a:bodyPr/>
          <a:lstStyle/>
          <a:p>
            <a:r>
              <a:rPr lang="en-US"/>
              <a:t>Click to edit Master title style</a:t>
            </a:r>
          </a:p>
        </p:txBody>
      </p:sp>
      <p:sp>
        <p:nvSpPr>
          <p:cNvPr id="3" name="Text Placeholder 2"/>
          <p:cNvSpPr>
            <a:spLocks noGrp="1"/>
          </p:cNvSpPr>
          <p:nvPr>
            <p:ph type="body" sz="half" idx="1"/>
          </p:nvPr>
        </p:nvSpPr>
        <p:spPr>
          <a:xfrm>
            <a:off x="2133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940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592A423-BD48-4528-877D-17F704FCBCF4}" type="datetimeFigureOut">
              <a:rPr lang="en-US" smtClean="0">
                <a:solidFill>
                  <a:prstClr val="black">
                    <a:lumMod val="65000"/>
                    <a:lumOff val="35000"/>
                  </a:prstClr>
                </a:solidFill>
              </a:rPr>
              <a:pPr/>
              <a:t>1/11/2019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3D182D2-0BBF-4EF8-B079-6F6E7D44E5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1224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25F1-4F25-4C6C-818A-5FE2241F7A93}"/>
              </a:ext>
            </a:extLst>
          </p:cNvPr>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A648B4-89A4-40E7-8CC1-1F0BE32C4278}"/>
              </a:ext>
            </a:extLst>
          </p:cNvPr>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48F66C-0579-4E7C-9EC4-5F6B4F559279}"/>
              </a:ext>
            </a:extLst>
          </p:cNvPr>
          <p:cNvSpPr>
            <a:spLocks noGrp="1"/>
          </p:cNvSpPr>
          <p:nvPr>
            <p:ph type="dt" sz="half" idx="10"/>
          </p:nvPr>
        </p:nvSpPr>
        <p:spPr/>
        <p:txBody>
          <a:bodyPr/>
          <a:lstStyle/>
          <a:p>
            <a:fld id="{F592A423-BD48-4528-877D-17F704FCBCF4}" type="datetimeFigureOut">
              <a:rPr lang="en-US" smtClean="0">
                <a:solidFill>
                  <a:prstClr val="black">
                    <a:lumMod val="65000"/>
                    <a:lumOff val="35000"/>
                  </a:prstClr>
                </a:solidFill>
              </a:rPr>
              <a:pPr/>
              <a:t>1/11/2019</a:t>
            </a:fld>
            <a:endParaRPr lang="en-US">
              <a:solidFill>
                <a:prstClr val="black">
                  <a:lumMod val="65000"/>
                  <a:lumOff val="35000"/>
                </a:prstClr>
              </a:solidFill>
            </a:endParaRPr>
          </a:p>
        </p:txBody>
      </p:sp>
      <p:sp>
        <p:nvSpPr>
          <p:cNvPr id="5" name="Footer Placeholder 4">
            <a:extLst>
              <a:ext uri="{FF2B5EF4-FFF2-40B4-BE49-F238E27FC236}">
                <a16:creationId xmlns:a16="http://schemas.microsoft.com/office/drawing/2014/main" id="{31E4A0DB-7110-4D33-867B-BB1687A6B1F9}"/>
              </a:ext>
            </a:extLst>
          </p:cNvPr>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a:extLst>
              <a:ext uri="{FF2B5EF4-FFF2-40B4-BE49-F238E27FC236}">
                <a16:creationId xmlns:a16="http://schemas.microsoft.com/office/drawing/2014/main" id="{EE9A3430-0612-449F-B9D2-C3364B39F7F7}"/>
              </a:ext>
            </a:extLst>
          </p:cNvPr>
          <p:cNvSpPr>
            <a:spLocks noGrp="1"/>
          </p:cNvSpPr>
          <p:nvPr>
            <p:ph type="sldNum" sz="quarter" idx="12"/>
          </p:nvPr>
        </p:nvSpPr>
        <p:spPr/>
        <p:txBody>
          <a:bodyPr/>
          <a:lstStyle/>
          <a:p>
            <a:fld id="{73D182D2-0BBF-4EF8-B079-6F6E7D44E5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47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25F1-4F25-4C6C-818A-5FE2241F7A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A648B4-89A4-40E7-8CC1-1F0BE32C4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48F66C-0579-4E7C-9EC4-5F6B4F559279}"/>
              </a:ext>
            </a:extLst>
          </p:cNvPr>
          <p:cNvSpPr>
            <a:spLocks noGrp="1"/>
          </p:cNvSpPr>
          <p:nvPr>
            <p:ph type="dt" sz="half" idx="10"/>
          </p:nvPr>
        </p:nvSpPr>
        <p:spPr/>
        <p:txBody>
          <a:bodyPr/>
          <a:lstStyle/>
          <a:p>
            <a:fld id="{F592A423-BD48-4528-877D-17F704FCBCF4}" type="datetimeFigureOut">
              <a:rPr lang="en-US" smtClean="0"/>
              <a:t>1/11/2019</a:t>
            </a:fld>
            <a:endParaRPr lang="en-US"/>
          </a:p>
        </p:txBody>
      </p:sp>
      <p:sp>
        <p:nvSpPr>
          <p:cNvPr id="5" name="Footer Placeholder 4">
            <a:extLst>
              <a:ext uri="{FF2B5EF4-FFF2-40B4-BE49-F238E27FC236}">
                <a16:creationId xmlns:a16="http://schemas.microsoft.com/office/drawing/2014/main" id="{31E4A0DB-7110-4D33-867B-BB1687A6B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A3430-0612-449F-B9D2-C3364B39F7F7}"/>
              </a:ext>
            </a:extLst>
          </p:cNvPr>
          <p:cNvSpPr>
            <a:spLocks noGrp="1"/>
          </p:cNvSpPr>
          <p:nvPr>
            <p:ph type="sldNum" sz="quarter" idx="12"/>
          </p:nvPr>
        </p:nvSpPr>
        <p:spPr/>
        <p:txBody>
          <a:bodyPr/>
          <a:lstStyle/>
          <a:p>
            <a:fld id="{73D182D2-0BBF-4EF8-B079-6F6E7D44E53B}" type="slidenum">
              <a:rPr lang="en-US" smtClean="0"/>
              <a:t>‹#›</a:t>
            </a:fld>
            <a:endParaRPr lang="en-US"/>
          </a:p>
        </p:txBody>
      </p:sp>
    </p:spTree>
    <p:extLst>
      <p:ext uri="{BB962C8B-B14F-4D97-AF65-F5344CB8AC3E}">
        <p14:creationId xmlns:p14="http://schemas.microsoft.com/office/powerpoint/2010/main" val="295755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7284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10566400" cy="1143000"/>
          </a:xfrm>
        </p:spPr>
        <p:txBody>
          <a:bodyPr/>
          <a:lstStyle>
            <a:lvl1pPr>
              <a:defRPr b="1" i="1">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1219200" y="1828800"/>
            <a:ext cx="9448800" cy="4114800"/>
          </a:xfrm>
        </p:spPr>
        <p:txBody>
          <a:bodyPr/>
          <a:lstStyle>
            <a:lvl2pPr>
              <a:defRPr sz="24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31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4349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6258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459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410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81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23856"/>
            <a:ext cx="11885084"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485899" y="2595563"/>
            <a:ext cx="10147301" cy="36707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773459" y="188260"/>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92A423-BD48-4528-877D-17F704FCBCF4}" type="datetimeFigureOut">
              <a:rPr lang="en-US" smtClean="0"/>
              <a:t>1/11/2019</a:t>
            </a:fld>
            <a:endParaRPr lang="en-US"/>
          </a:p>
        </p:txBody>
      </p:sp>
      <p:sp>
        <p:nvSpPr>
          <p:cNvPr id="5" name="Footer Placeholder 4"/>
          <p:cNvSpPr>
            <a:spLocks noGrp="1"/>
          </p:cNvSpPr>
          <p:nvPr>
            <p:ph type="ftr" sz="quarter" idx="3"/>
          </p:nvPr>
        </p:nvSpPr>
        <p:spPr>
          <a:xfrm>
            <a:off x="1494117" y="188260"/>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73D182D2-0BBF-4EF8-B079-6F6E7D44E53B}" type="slidenum">
              <a:rPr lang="en-US" smtClean="0"/>
              <a:t>‹#›</a:t>
            </a:fld>
            <a:endParaRPr lang="en-US"/>
          </a:p>
        </p:txBody>
      </p:sp>
      <p:sp>
        <p:nvSpPr>
          <p:cNvPr id="7" name="Rectangle 6"/>
          <p:cNvSpPr/>
          <p:nvPr/>
        </p:nvSpPr>
        <p:spPr>
          <a:xfrm>
            <a:off x="1219201" y="0"/>
            <a:ext cx="10665884"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1219201" y="6675120"/>
            <a:ext cx="10665884"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Tree>
    <p:extLst>
      <p:ext uri="{BB962C8B-B14F-4D97-AF65-F5344CB8AC3E}">
        <p14:creationId xmlns:p14="http://schemas.microsoft.com/office/powerpoint/2010/main" val="363787294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E333CD0-C958-4B34-BA62-B0C5E1F974B7}"/>
              </a:ext>
            </a:extLst>
          </p:cNvPr>
          <p:cNvSpPr>
            <a:spLocks noGrp="1" noChangeArrowheads="1"/>
          </p:cNvSpPr>
          <p:nvPr>
            <p:ph type="title"/>
          </p:nvPr>
        </p:nvSpPr>
        <p:spPr bwMode="auto">
          <a:xfrm>
            <a:off x="2032000" y="381000"/>
            <a:ext cx="955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9F6E53E-6025-417C-8E72-86D1DF90A641}"/>
              </a:ext>
            </a:extLst>
          </p:cNvPr>
          <p:cNvSpPr>
            <a:spLocks noGrp="1" noChangeArrowheads="1"/>
          </p:cNvSpPr>
          <p:nvPr>
            <p:ph type="body" idx="1"/>
          </p:nvPr>
        </p:nvSpPr>
        <p:spPr bwMode="auto">
          <a:xfrm>
            <a:off x="2133600" y="1752600"/>
            <a:ext cx="9448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1">
            <a:extLst>
              <a:ext uri="{FF2B5EF4-FFF2-40B4-BE49-F238E27FC236}">
                <a16:creationId xmlns:a16="http://schemas.microsoft.com/office/drawing/2014/main" id="{06E3E4AE-8189-467B-BB16-5FF8C89EB875}"/>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8302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rump Mediaeval" charset="0"/>
        </a:defRPr>
      </a:lvl2pPr>
      <a:lvl3pPr algn="ctr" rtl="0" eaLnBrk="0" fontAlgn="base" hangingPunct="0">
        <a:spcBef>
          <a:spcPct val="0"/>
        </a:spcBef>
        <a:spcAft>
          <a:spcPct val="0"/>
        </a:spcAft>
        <a:defRPr sz="4400" b="1">
          <a:solidFill>
            <a:schemeClr val="tx1"/>
          </a:solidFill>
          <a:latin typeface="Trump Mediaeval" charset="0"/>
        </a:defRPr>
      </a:lvl3pPr>
      <a:lvl4pPr algn="ctr" rtl="0" eaLnBrk="0" fontAlgn="base" hangingPunct="0">
        <a:spcBef>
          <a:spcPct val="0"/>
        </a:spcBef>
        <a:spcAft>
          <a:spcPct val="0"/>
        </a:spcAft>
        <a:defRPr sz="4400" b="1">
          <a:solidFill>
            <a:schemeClr val="tx1"/>
          </a:solidFill>
          <a:latin typeface="Trump Mediaeval" charset="0"/>
        </a:defRPr>
      </a:lvl4pPr>
      <a:lvl5pPr algn="ctr" rtl="0" eaLnBrk="0" fontAlgn="base" hangingPunct="0">
        <a:spcBef>
          <a:spcPct val="0"/>
        </a:spcBef>
        <a:spcAft>
          <a:spcPct val="0"/>
        </a:spcAft>
        <a:defRPr sz="4400" b="1">
          <a:solidFill>
            <a:schemeClr val="tx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 y="1123856"/>
            <a:ext cx="11885084"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485899" y="2595568"/>
            <a:ext cx="10147302" cy="36707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773459" y="188265"/>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92A423-BD48-4528-877D-17F704FCBCF4}" type="datetimeFigureOut">
              <a:rPr lang="en-US" smtClean="0">
                <a:solidFill>
                  <a:prstClr val="black">
                    <a:lumMod val="65000"/>
                    <a:lumOff val="35000"/>
                  </a:prstClr>
                </a:solidFill>
              </a:rPr>
              <a:pPr/>
              <a:t>1/11/2019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494118" y="188265"/>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11719859" y="6569081"/>
            <a:ext cx="6096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73D182D2-0BBF-4EF8-B079-6F6E7D44E5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1219203" y="0"/>
            <a:ext cx="10665884"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8" name="Rectangle 7"/>
          <p:cNvSpPr/>
          <p:nvPr/>
        </p:nvSpPr>
        <p:spPr>
          <a:xfrm>
            <a:off x="1219203" y="6675120"/>
            <a:ext cx="10665884"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Tree>
    <p:extLst>
      <p:ext uri="{BB962C8B-B14F-4D97-AF65-F5344CB8AC3E}">
        <p14:creationId xmlns:p14="http://schemas.microsoft.com/office/powerpoint/2010/main" val="1133718545"/>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info.kofc.org/pagerequest.html"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nfo.kofc.org/pagerequest.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kofc.org/un/joinus/en/index.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3.jpg"/><Relationship Id="rId4" Type="http://schemas.openxmlformats.org/officeDocument/2006/relationships/image" Target="../media/image26.jpg"/></Relationships>
</file>

<file path=ppt/slides/_rels/slide5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3.jpg"/></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8D6FFE1C-EE88-41E6-9313-5E346FB929DB}"/>
              </a:ext>
            </a:extLst>
          </p:cNvPr>
          <p:cNvPicPr>
            <a:picLocks noChangeAspect="1"/>
          </p:cNvPicPr>
          <p:nvPr/>
        </p:nvPicPr>
        <p:blipFill rotWithShape="1">
          <a:blip r:embed="rId2">
            <a:extLst>
              <a:ext uri="{28A0092B-C50C-407E-A947-70E740481C1C}">
                <a14:useLocalDpi xmlns:a14="http://schemas.microsoft.com/office/drawing/2010/main" val="0"/>
              </a:ext>
            </a:extLst>
          </a:blip>
          <a:srcRect l="7125" r="3846"/>
          <a:stretch/>
        </p:blipFill>
        <p:spPr>
          <a:xfrm>
            <a:off x="20" y="10"/>
            <a:ext cx="6105635" cy="6857990"/>
          </a:xfrm>
          <a:prstGeom prst="rect">
            <a:avLst/>
          </a:prstGeom>
        </p:spPr>
      </p:pic>
      <p:sp>
        <p:nvSpPr>
          <p:cNvPr id="2" name="Title 1">
            <a:extLst>
              <a:ext uri="{FF2B5EF4-FFF2-40B4-BE49-F238E27FC236}">
                <a16:creationId xmlns:a16="http://schemas.microsoft.com/office/drawing/2014/main" id="{20BD6C79-0AB8-4C2E-888D-13E32444AB3A}"/>
              </a:ext>
            </a:extLst>
          </p:cNvPr>
          <p:cNvSpPr>
            <a:spLocks noGrp="1"/>
          </p:cNvSpPr>
          <p:nvPr>
            <p:ph type="ctrTitle"/>
          </p:nvPr>
        </p:nvSpPr>
        <p:spPr>
          <a:xfrm>
            <a:off x="6611815" y="640081"/>
            <a:ext cx="4940104" cy="3637373"/>
          </a:xfrm>
          <a:solidFill>
            <a:schemeClr val="tx2"/>
          </a:solidFill>
        </p:spPr>
        <p:txBody>
          <a:bodyPr>
            <a:normAutofit/>
          </a:bodyPr>
          <a:lstStyle/>
          <a:p>
            <a:pPr>
              <a:lnSpc>
                <a:spcPct val="250000"/>
              </a:lnSpc>
            </a:pPr>
            <a:r>
              <a:rPr lang="en-US" sz="4400" b="1" i="1" dirty="0"/>
              <a:t>Membership</a:t>
            </a:r>
            <a:br>
              <a:rPr lang="en-US" sz="4400" b="1" i="1" dirty="0"/>
            </a:br>
            <a:r>
              <a:rPr lang="en-US" sz="4400" b="1" i="1" dirty="0"/>
              <a:t>2018-2019</a:t>
            </a:r>
          </a:p>
        </p:txBody>
      </p:sp>
      <p:sp>
        <p:nvSpPr>
          <p:cNvPr id="3" name="Subtitle 2">
            <a:extLst>
              <a:ext uri="{FF2B5EF4-FFF2-40B4-BE49-F238E27FC236}">
                <a16:creationId xmlns:a16="http://schemas.microsoft.com/office/drawing/2014/main" id="{BE9A89A1-B2C5-4E6C-9D00-03326D1D7D84}"/>
              </a:ext>
            </a:extLst>
          </p:cNvPr>
          <p:cNvSpPr>
            <a:spLocks noGrp="1"/>
          </p:cNvSpPr>
          <p:nvPr>
            <p:ph type="subTitle" idx="1"/>
          </p:nvPr>
        </p:nvSpPr>
        <p:spPr>
          <a:xfrm>
            <a:off x="6745735" y="4415883"/>
            <a:ext cx="4806184" cy="1802038"/>
          </a:xfrm>
          <a:noFill/>
        </p:spPr>
        <p:txBody>
          <a:bodyPr>
            <a:normAutofit/>
          </a:bodyPr>
          <a:lstStyle/>
          <a:p>
            <a:pPr algn="r"/>
            <a:r>
              <a:rPr lang="en-US" b="1" i="1" dirty="0">
                <a:solidFill>
                  <a:schemeClr val="accent5">
                    <a:lumMod val="60000"/>
                    <a:lumOff val="40000"/>
                  </a:schemeClr>
                </a:solidFill>
                <a:latin typeface="Arial" panose="020B0604020202020204" pitchFamily="34" charset="0"/>
                <a:cs typeface="Arial" panose="020B0604020202020204" pitchFamily="34" charset="0"/>
              </a:rPr>
              <a:t>Path to Star Council</a:t>
            </a:r>
          </a:p>
          <a:p>
            <a:pPr algn="r"/>
            <a:r>
              <a:rPr lang="en-US" b="1" i="1" dirty="0">
                <a:solidFill>
                  <a:schemeClr val="accent5">
                    <a:lumMod val="60000"/>
                    <a:lumOff val="40000"/>
                  </a:schemeClr>
                </a:solidFill>
                <a:latin typeface="Arial" panose="020B0604020202020204" pitchFamily="34" charset="0"/>
                <a:cs typeface="Arial" panose="020B0604020202020204" pitchFamily="34" charset="0"/>
              </a:rPr>
              <a:t>Path to Star District</a:t>
            </a:r>
          </a:p>
          <a:p>
            <a:pPr algn="r"/>
            <a:r>
              <a:rPr lang="en-US" b="1" i="1" dirty="0">
                <a:solidFill>
                  <a:schemeClr val="accent5">
                    <a:lumMod val="60000"/>
                    <a:lumOff val="40000"/>
                  </a:schemeClr>
                </a:solidFill>
                <a:latin typeface="Arial" panose="020B0604020202020204" pitchFamily="34" charset="0"/>
                <a:cs typeface="Arial" panose="020B0604020202020204" pitchFamily="34" charset="0"/>
              </a:rPr>
              <a:t>Path to Circle </a:t>
            </a:r>
            <a:r>
              <a:rPr lang="en-US" b="1" i="1">
                <a:solidFill>
                  <a:schemeClr val="accent5">
                    <a:lumMod val="60000"/>
                    <a:lumOff val="40000"/>
                  </a:schemeClr>
                </a:solidFill>
                <a:latin typeface="Arial" panose="020B0604020202020204" pitchFamily="34" charset="0"/>
                <a:cs typeface="Arial" panose="020B0604020202020204" pitchFamily="34" charset="0"/>
              </a:rPr>
              <a:t>of Honor</a:t>
            </a:r>
            <a:endParaRPr lang="en-US" b="1" i="1" dirty="0">
              <a:solidFill>
                <a:schemeClr val="accent5">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993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7" y="640086"/>
            <a:ext cx="5460302"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50350" y="629267"/>
            <a:ext cx="5125696" cy="649028"/>
          </a:xfrm>
        </p:spPr>
        <p:txBody>
          <a:bodyPr>
            <a:normAutofit/>
          </a:bodyPr>
          <a:lstStyle/>
          <a:p>
            <a:r>
              <a:rPr lang="en-US" b="1" i="1" dirty="0"/>
              <a:t>E-Membership</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41022" y="1356054"/>
            <a:ext cx="5125694" cy="2665445"/>
          </a:xfrm>
        </p:spPr>
        <p:txBody>
          <a:bodyPr>
            <a:normAutofit/>
          </a:bodyPr>
          <a:lstStyle/>
          <a:p>
            <a:r>
              <a:rPr lang="en-US" i="1" dirty="0"/>
              <a:t>26 Total Online Members</a:t>
            </a:r>
          </a:p>
          <a:p>
            <a:r>
              <a:rPr lang="en-US" i="1" dirty="0"/>
              <a:t>7 Online Members Converted</a:t>
            </a:r>
          </a:p>
          <a:p>
            <a:pPr lvl="1"/>
            <a:r>
              <a:rPr lang="en-US" i="1" dirty="0"/>
              <a:t>27% Conversion Rate</a:t>
            </a:r>
          </a:p>
          <a:p>
            <a:pPr lvl="2"/>
            <a:r>
              <a:rPr lang="en-US" i="1" dirty="0"/>
              <a:t>Bottom 5 Jurisdiction distinction</a:t>
            </a:r>
          </a:p>
          <a:p>
            <a:r>
              <a:rPr lang="en-US" i="1" dirty="0"/>
              <a:t>Current  Average Days Assigned-</a:t>
            </a:r>
          </a:p>
          <a:p>
            <a:pPr lvl="1"/>
            <a:r>
              <a:rPr lang="en-US" i="1" dirty="0"/>
              <a:t>146 Days (~5-months)</a:t>
            </a:r>
          </a:p>
        </p:txBody>
      </p:sp>
      <p:graphicFrame>
        <p:nvGraphicFramePr>
          <p:cNvPr id="7" name="Table 6"/>
          <p:cNvGraphicFramePr>
            <a:graphicFrameLocks noGrp="1"/>
          </p:cNvGraphicFramePr>
          <p:nvPr>
            <p:extLst/>
          </p:nvPr>
        </p:nvGraphicFramePr>
        <p:xfrm>
          <a:off x="906588" y="4080817"/>
          <a:ext cx="4786652" cy="2453640"/>
        </p:xfrm>
        <a:graphic>
          <a:graphicData uri="http://schemas.openxmlformats.org/drawingml/2006/table">
            <a:tbl>
              <a:tblPr/>
              <a:tblGrid>
                <a:gridCol w="609441">
                  <a:extLst>
                    <a:ext uri="{9D8B030D-6E8A-4147-A177-3AD203B41FA5}">
                      <a16:colId xmlns:a16="http://schemas.microsoft.com/office/drawing/2014/main" val="20000"/>
                    </a:ext>
                  </a:extLst>
                </a:gridCol>
                <a:gridCol w="1536300">
                  <a:extLst>
                    <a:ext uri="{9D8B030D-6E8A-4147-A177-3AD203B41FA5}">
                      <a16:colId xmlns:a16="http://schemas.microsoft.com/office/drawing/2014/main" val="20001"/>
                    </a:ext>
                  </a:extLst>
                </a:gridCol>
                <a:gridCol w="711015">
                  <a:extLst>
                    <a:ext uri="{9D8B030D-6E8A-4147-A177-3AD203B41FA5}">
                      <a16:colId xmlns:a16="http://schemas.microsoft.com/office/drawing/2014/main" val="20002"/>
                    </a:ext>
                  </a:extLst>
                </a:gridCol>
                <a:gridCol w="723711">
                  <a:extLst>
                    <a:ext uri="{9D8B030D-6E8A-4147-A177-3AD203B41FA5}">
                      <a16:colId xmlns:a16="http://schemas.microsoft.com/office/drawing/2014/main" val="20003"/>
                    </a:ext>
                  </a:extLst>
                </a:gridCol>
                <a:gridCol w="850678">
                  <a:extLst>
                    <a:ext uri="{9D8B030D-6E8A-4147-A177-3AD203B41FA5}">
                      <a16:colId xmlns:a16="http://schemas.microsoft.com/office/drawing/2014/main" val="20004"/>
                    </a:ext>
                  </a:extLst>
                </a:gridCol>
                <a:gridCol w="355507">
                  <a:extLst>
                    <a:ext uri="{9D8B030D-6E8A-4147-A177-3AD203B41FA5}">
                      <a16:colId xmlns:a16="http://schemas.microsoft.com/office/drawing/2014/main" val="20005"/>
                    </a:ext>
                  </a:extLst>
                </a:gridCol>
              </a:tblGrid>
              <a:tr h="190500">
                <a:tc>
                  <a:txBody>
                    <a:bodyPr/>
                    <a:lstStyle/>
                    <a:p>
                      <a:pPr algn="ctr" fontAlgn="b"/>
                      <a:r>
                        <a:rPr lang="en-US" sz="1100" b="0" i="0" u="none" strike="noStrike">
                          <a:solidFill>
                            <a:srgbClr val="FFFFFF"/>
                          </a:solidFill>
                          <a:effectLst/>
                          <a:latin typeface="Calibri"/>
                        </a:rPr>
                        <a:t>Assigned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0" i="0" u="none" strike="noStrike">
                          <a:solidFill>
                            <a:srgbClr val="FFFFFF"/>
                          </a:solidFill>
                          <a:effectLst/>
                          <a:latin typeface="Calibri"/>
                        </a:rPr>
                        <a:t>Member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0" i="0" u="none" strike="noStrike">
                          <a:solidFill>
                            <a:srgbClr val="FFFFFF"/>
                          </a:solidFill>
                          <a:effectLst/>
                          <a:latin typeface="Calibri"/>
                        </a:rPr>
                        <a:t>Member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0" i="0" u="none" strike="noStrike">
                          <a:solidFill>
                            <a:srgbClr val="FFFFFF"/>
                          </a:solidFill>
                          <a:effectLst/>
                          <a:latin typeface="Calibri"/>
                        </a:rPr>
                        <a:t>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0" i="0" u="none" strike="noStrike">
                          <a:solidFill>
                            <a:srgbClr val="FFFFFF"/>
                          </a:solidFill>
                          <a:effectLst/>
                          <a:latin typeface="Calibri"/>
                        </a:rPr>
                        <a:t>Date Assigned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0" i="0" u="none" strike="noStrike">
                          <a:solidFill>
                            <a:srgbClr val="FFFFFF"/>
                          </a:solidFill>
                          <a:effectLst/>
                          <a:latin typeface="Calibri"/>
                        </a:rPr>
                        <a:t>Days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82880">
                <a:tc>
                  <a:txBody>
                    <a:bodyPr/>
                    <a:lstStyle/>
                    <a:p>
                      <a:pPr algn="ctr" fontAlgn="b"/>
                      <a:r>
                        <a:rPr lang="en-US" sz="1100" b="0" i="0" u="none" strike="noStrike">
                          <a:solidFill>
                            <a:srgbClr val="000000"/>
                          </a:solidFill>
                          <a:effectLst/>
                          <a:latin typeface="Calibri"/>
                        </a:rPr>
                        <a:t>5267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Billy Dunn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5029498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Greenwood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7/31/2018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  156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190500">
                <a:tc>
                  <a:txBody>
                    <a:bodyPr/>
                    <a:lstStyle/>
                    <a:p>
                      <a:pPr algn="ctr" fontAlgn="b"/>
                      <a:r>
                        <a:rPr lang="en-US" sz="1100" b="0" i="0" u="none" strike="noStrike">
                          <a:solidFill>
                            <a:srgbClr val="000000"/>
                          </a:solidFill>
                          <a:effectLst/>
                          <a:latin typeface="Calibri"/>
                        </a:rPr>
                        <a:t>5267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Michael L Barner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5032604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Greenwood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9/20/2018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  105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82880">
                <a:tc>
                  <a:txBody>
                    <a:bodyPr/>
                    <a:lstStyle/>
                    <a:p>
                      <a:pPr algn="ctr" fontAlgn="b"/>
                      <a:r>
                        <a:rPr lang="en-US" sz="1100" b="0" i="0" u="none" strike="noStrike">
                          <a:solidFill>
                            <a:srgbClr val="000000"/>
                          </a:solidFill>
                          <a:effectLst/>
                          <a:latin typeface="Calibri"/>
                        </a:rPr>
                        <a:t>6765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Lance Christopher Atchley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a:rPr>
                        <a:t>5028225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Starkville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effectLst/>
                          <a:latin typeface="Calibri"/>
                        </a:rPr>
                        <a:t>7/23/2018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  164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90500">
                <a:tc>
                  <a:txBody>
                    <a:bodyPr/>
                    <a:lstStyle/>
                    <a:p>
                      <a:pPr algn="ctr" fontAlgn="b"/>
                      <a:r>
                        <a:rPr lang="en-US" sz="1100" b="0" i="0" u="none" strike="noStrike">
                          <a:solidFill>
                            <a:srgbClr val="000000"/>
                          </a:solidFill>
                          <a:effectLst/>
                          <a:latin typeface="Calibri"/>
                        </a:rPr>
                        <a:t>6765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Mr William Reimann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a:rPr>
                        <a:t>5028273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Starkville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effectLst/>
                          <a:latin typeface="Calibri"/>
                        </a:rPr>
                        <a:t>9/6/2018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  119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90500">
                <a:tc>
                  <a:txBody>
                    <a:bodyPr/>
                    <a:lstStyle/>
                    <a:p>
                      <a:pPr algn="ctr" fontAlgn="b"/>
                      <a:r>
                        <a:rPr lang="en-US" sz="1100" b="0" i="0" u="none" strike="noStrike">
                          <a:solidFill>
                            <a:srgbClr val="000000"/>
                          </a:solidFill>
                          <a:effectLst/>
                          <a:latin typeface="Calibri"/>
                        </a:rPr>
                        <a:t>7854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Andy Thaggard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5047354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Clinton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12/7/2018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    27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000000"/>
                          </a:solidFill>
                          <a:effectLst/>
                          <a:latin typeface="Calibri"/>
                        </a:rPr>
                        <a:t>7974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Mr Zachary R Wolcott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a:rPr>
                        <a:t>5012936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Columbus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effectLst/>
                          <a:latin typeface="Calibri"/>
                        </a:rPr>
                        <a:t>5/2/2018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100" b="0" i="0" u="none" strike="noStrike">
                          <a:solidFill>
                            <a:srgbClr val="000000"/>
                          </a:solidFill>
                          <a:effectLst/>
                          <a:latin typeface="Calibri"/>
                        </a:rPr>
                        <a:t>  246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90500">
                <a:tc>
                  <a:txBody>
                    <a:bodyPr/>
                    <a:lstStyle/>
                    <a:p>
                      <a:pPr algn="ctr" fontAlgn="b"/>
                      <a:r>
                        <a:rPr lang="en-US" sz="1100" b="0" i="0" u="none" strike="noStrike">
                          <a:solidFill>
                            <a:srgbClr val="000000"/>
                          </a:solidFill>
                          <a:effectLst/>
                          <a:latin typeface="Calibri"/>
                        </a:rPr>
                        <a:t>7974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Marvin M Estrada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a:rPr>
                        <a:t>5017067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Columbus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effectLst/>
                          <a:latin typeface="Calibri"/>
                        </a:rPr>
                        <a:t>5/23/2018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100" b="0" i="0" u="none" strike="noStrike">
                          <a:solidFill>
                            <a:srgbClr val="000000"/>
                          </a:solidFill>
                          <a:effectLst/>
                          <a:latin typeface="Calibri"/>
                        </a:rPr>
                        <a:t>  225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90500">
                <a:tc>
                  <a:txBody>
                    <a:bodyPr/>
                    <a:lstStyle/>
                    <a:p>
                      <a:pPr algn="ctr" fontAlgn="b"/>
                      <a:r>
                        <a:rPr lang="en-US" sz="1100" b="0" i="0" u="none" strike="noStrike">
                          <a:solidFill>
                            <a:srgbClr val="000000"/>
                          </a:solidFill>
                          <a:effectLst/>
                          <a:latin typeface="Calibri"/>
                        </a:rPr>
                        <a:t>8848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Mr Bradley A Halberstadt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5041192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Belden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12/7/2018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    27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190500">
                <a:tc>
                  <a:txBody>
                    <a:bodyPr/>
                    <a:lstStyle/>
                    <a:p>
                      <a:pPr algn="ctr" fontAlgn="b"/>
                      <a:r>
                        <a:rPr lang="en-US" sz="1100" b="0" i="0" u="none" strike="noStrike">
                          <a:solidFill>
                            <a:srgbClr val="000000"/>
                          </a:solidFill>
                          <a:effectLst/>
                          <a:latin typeface="Calibri"/>
                        </a:rPr>
                        <a:t>9094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Clinton H Brown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a:rPr>
                        <a:t>5036627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Biloxi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effectLst/>
                          <a:latin typeface="Calibri"/>
                        </a:rPr>
                        <a:t>9/20/2018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  105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90500">
                <a:tc>
                  <a:txBody>
                    <a:bodyPr/>
                    <a:lstStyle/>
                    <a:p>
                      <a:pPr algn="ctr" fontAlgn="b"/>
                      <a:r>
                        <a:rPr lang="en-US" sz="1100" b="0" i="0" u="none" strike="noStrike">
                          <a:solidFill>
                            <a:srgbClr val="000000"/>
                          </a:solidFill>
                          <a:effectLst/>
                          <a:latin typeface="Calibri"/>
                        </a:rPr>
                        <a:t>10443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Mr Samuel C Stewart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5026323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Grenada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7/6/2018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  181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190500">
                <a:tc>
                  <a:txBody>
                    <a:bodyPr/>
                    <a:lstStyle/>
                    <a:p>
                      <a:pPr algn="ctr" fontAlgn="b"/>
                      <a:r>
                        <a:rPr lang="en-US" sz="1100" b="0" i="0" u="none" strike="noStrike">
                          <a:solidFill>
                            <a:srgbClr val="000000"/>
                          </a:solidFill>
                          <a:effectLst/>
                          <a:latin typeface="Calibri"/>
                        </a:rPr>
                        <a:t>11934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Jerry Guillory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a:rPr>
                        <a:t>5021051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effectLst/>
                          <a:latin typeface="Calibri"/>
                        </a:rPr>
                        <a:t>Madison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100" b="0" i="0" u="none" strike="noStrike">
                          <a:solidFill>
                            <a:srgbClr val="000000"/>
                          </a:solidFill>
                          <a:effectLst/>
                          <a:latin typeface="Calibri"/>
                        </a:rPr>
                        <a:t>6/13/2018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100" b="0" i="0" u="none" strike="noStrike">
                          <a:solidFill>
                            <a:srgbClr val="000000"/>
                          </a:solidFill>
                          <a:effectLst/>
                          <a:latin typeface="Calibri"/>
                        </a:rPr>
                        <a:t>  204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90500">
                <a:tc>
                  <a:txBody>
                    <a:bodyPr/>
                    <a:lstStyle/>
                    <a:p>
                      <a:pPr algn="ctr" fontAlgn="b"/>
                      <a:r>
                        <a:rPr lang="en-US" sz="1100" b="0" i="0" u="none" strike="noStrike">
                          <a:solidFill>
                            <a:srgbClr val="000000"/>
                          </a:solidFill>
                          <a:effectLst/>
                          <a:latin typeface="Calibri"/>
                        </a:rPr>
                        <a:t>15131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Mr David A Rueff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5024655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Madison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0" i="0" u="none" strike="noStrike">
                          <a:solidFill>
                            <a:srgbClr val="000000"/>
                          </a:solidFill>
                          <a:effectLst/>
                          <a:latin typeface="Calibri"/>
                        </a:rPr>
                        <a:t>6/27/2018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100" b="0" i="0" u="none" strike="noStrike" dirty="0">
                          <a:solidFill>
                            <a:srgbClr val="000000"/>
                          </a:solidFill>
                          <a:effectLst/>
                          <a:latin typeface="Calibri"/>
                        </a:rPr>
                        <a:t>  190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1116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9" y="629266"/>
            <a:ext cx="5127031" cy="1676603"/>
          </a:xfrm>
        </p:spPr>
        <p:txBody>
          <a:bodyPr>
            <a:normAutofit/>
          </a:bodyPr>
          <a:lstStyle/>
          <a:p>
            <a:r>
              <a:rPr lang="en-US" b="1" i="1" dirty="0"/>
              <a:t>Membership</a:t>
            </a:r>
            <a:br>
              <a:rPr lang="en-US" b="1" i="1" dirty="0"/>
            </a:br>
            <a:r>
              <a:rPr lang="en-US" b="1" i="1" dirty="0"/>
              <a:t>Path to Star/</a:t>
            </a:r>
            <a:r>
              <a:rPr lang="en-US" b="1" i="1" dirty="0" err="1"/>
              <a:t>CoH</a:t>
            </a:r>
            <a:endParaRPr lang="en-US" b="1" i="1" dirty="0"/>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48930" y="2438400"/>
            <a:ext cx="5127029" cy="3785419"/>
          </a:xfrm>
        </p:spPr>
        <p:txBody>
          <a:bodyPr>
            <a:normAutofit/>
          </a:bodyPr>
          <a:lstStyle/>
          <a:p>
            <a:r>
              <a:rPr lang="en-US" sz="3600" i="1" dirty="0"/>
              <a:t> </a:t>
            </a:r>
            <a:r>
              <a:rPr lang="en-US" sz="3600" b="1" i="1" dirty="0"/>
              <a:t>What is next ?</a:t>
            </a:r>
          </a:p>
          <a:p>
            <a:pPr lvl="1"/>
            <a:r>
              <a:rPr lang="en-US" sz="2400" b="1" i="1" dirty="0"/>
              <a:t>Coordinated Church Drives</a:t>
            </a:r>
          </a:p>
          <a:p>
            <a:pPr lvl="2"/>
            <a:r>
              <a:rPr lang="en-US" sz="2400" b="1" i="1" dirty="0"/>
              <a:t>Letters to Bishops</a:t>
            </a:r>
          </a:p>
          <a:p>
            <a:pPr lvl="3"/>
            <a:r>
              <a:rPr lang="en-US" sz="2400" b="1" i="1" dirty="0"/>
              <a:t>Biloxi Diocese – End of January</a:t>
            </a:r>
          </a:p>
          <a:p>
            <a:pPr lvl="3"/>
            <a:r>
              <a:rPr lang="en-US" sz="2400" b="1" i="1" dirty="0"/>
              <a:t>Jackson Diocese - ???</a:t>
            </a:r>
          </a:p>
        </p:txBody>
      </p:sp>
    </p:spTree>
    <p:extLst>
      <p:ext uri="{BB962C8B-B14F-4D97-AF65-F5344CB8AC3E}">
        <p14:creationId xmlns:p14="http://schemas.microsoft.com/office/powerpoint/2010/main" val="96892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Why Earn Star Council</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48928" y="2305869"/>
            <a:ext cx="5127029" cy="3785419"/>
          </a:xfrm>
        </p:spPr>
        <p:txBody>
          <a:bodyPr>
            <a:normAutofit/>
          </a:bodyPr>
          <a:lstStyle/>
          <a:p>
            <a:pPr marL="742950" lvl="1" indent="-285750"/>
            <a:r>
              <a:rPr lang="en-US" dirty="0"/>
              <a:t>Grow your council</a:t>
            </a:r>
          </a:p>
          <a:p>
            <a:pPr marL="742950" lvl="1" indent="-285750"/>
            <a:endParaRPr lang="en-US" dirty="0"/>
          </a:p>
          <a:p>
            <a:pPr marL="742950" lvl="1" indent="-285750"/>
            <a:r>
              <a:rPr lang="en-US" dirty="0"/>
              <a:t>Grow you council’s charitable outreach</a:t>
            </a:r>
          </a:p>
          <a:p>
            <a:pPr marL="742950" lvl="1" indent="-285750"/>
            <a:endParaRPr lang="en-US" dirty="0"/>
          </a:p>
          <a:p>
            <a:pPr marL="742950" lvl="1" indent="-285750"/>
            <a:r>
              <a:rPr lang="en-US" dirty="0"/>
              <a:t> Grow the impact of your council within your community</a:t>
            </a:r>
          </a:p>
          <a:p>
            <a:pPr marL="742950" lvl="1" indent="-285750"/>
            <a:endParaRPr lang="en-US" dirty="0"/>
          </a:p>
          <a:p>
            <a:pPr marL="742950" lvl="1" indent="-285750"/>
            <a:r>
              <a:rPr lang="en-US" dirty="0"/>
              <a:t>Imagine impact on society with more Knights.</a:t>
            </a:r>
          </a:p>
        </p:txBody>
      </p:sp>
    </p:spTree>
    <p:extLst>
      <p:ext uri="{BB962C8B-B14F-4D97-AF65-F5344CB8AC3E}">
        <p14:creationId xmlns:p14="http://schemas.microsoft.com/office/powerpoint/2010/main" val="35107590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Recruitment</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Autofit/>
          </a:bodyPr>
          <a:lstStyle/>
          <a:p>
            <a:pPr marL="457200" lvl="1" indent="0" algn="just">
              <a:buNone/>
            </a:pPr>
            <a:r>
              <a:rPr lang="en-US" b="1" i="1" dirty="0"/>
              <a:t>Our Responsibility as leaders of the Knights of Columbus is to assure the continued growth and sustainability of our Order.  This is our first and primary responsibility.  While we have other goals and activities that are necessary, no other task is sufficient to advance the good of the Order if we do not advance membership growth.  Everything we do depends on membership.</a:t>
            </a:r>
          </a:p>
          <a:p>
            <a:pPr marL="457200" lvl="1" indent="0" algn="just">
              <a:buNone/>
            </a:pPr>
            <a:endParaRPr lang="en-US" b="1" i="1" dirty="0"/>
          </a:p>
          <a:p>
            <a:pPr marL="457200" lvl="1" indent="0" algn="just">
              <a:buNone/>
            </a:pPr>
            <a:r>
              <a:rPr lang="en-US" b="1" i="1" dirty="0"/>
              <a:t>       Supreme Knight Carl Anderson 2016</a:t>
            </a:r>
          </a:p>
        </p:txBody>
      </p:sp>
    </p:spTree>
    <p:extLst>
      <p:ext uri="{BB962C8B-B14F-4D97-AF65-F5344CB8AC3E}">
        <p14:creationId xmlns:p14="http://schemas.microsoft.com/office/powerpoint/2010/main" val="3447775727"/>
      </p:ext>
    </p:extLst>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Recruitment</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marL="457200" lvl="1" indent="0" algn="ctr">
              <a:buNone/>
            </a:pPr>
            <a:r>
              <a:rPr lang="en-US" sz="2400" dirty="0"/>
              <a:t>Why do men join?</a:t>
            </a:r>
          </a:p>
          <a:p>
            <a:pPr marL="457200" lvl="1" indent="0" algn="ctr">
              <a:buNone/>
            </a:pPr>
            <a:endParaRPr lang="en-US" sz="2400" dirty="0"/>
          </a:p>
          <a:p>
            <a:pPr marL="457200" lvl="1" indent="0" algn="ctr">
              <a:buNone/>
            </a:pPr>
            <a:r>
              <a:rPr lang="en-US" sz="2400" dirty="0"/>
              <a:t>Fellowship</a:t>
            </a:r>
          </a:p>
          <a:p>
            <a:pPr marL="457200" lvl="1" indent="0" algn="ctr">
              <a:buNone/>
            </a:pPr>
            <a:endParaRPr lang="en-US" sz="2400" dirty="0"/>
          </a:p>
          <a:p>
            <a:pPr marL="457200" lvl="1" indent="0" algn="ctr">
              <a:buNone/>
            </a:pPr>
            <a:r>
              <a:rPr lang="en-US" sz="2400" dirty="0"/>
              <a:t>Faith formation</a:t>
            </a:r>
          </a:p>
          <a:p>
            <a:pPr marL="457200" lvl="1" indent="0" algn="ctr">
              <a:buNone/>
            </a:pPr>
            <a:endParaRPr lang="en-US" sz="2400" dirty="0"/>
          </a:p>
          <a:p>
            <a:pPr marL="457200" lvl="1" indent="0" algn="ctr">
              <a:buNone/>
            </a:pPr>
            <a:r>
              <a:rPr lang="en-US" sz="2400" dirty="0"/>
              <a:t>Make a difference</a:t>
            </a:r>
            <a:endParaRPr lang="en-US" dirty="0"/>
          </a:p>
        </p:txBody>
      </p:sp>
    </p:spTree>
    <p:extLst>
      <p:ext uri="{BB962C8B-B14F-4D97-AF65-F5344CB8AC3E}">
        <p14:creationId xmlns:p14="http://schemas.microsoft.com/office/powerpoint/2010/main" val="998453345"/>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Council Membership Team</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48928" y="2432500"/>
            <a:ext cx="5127029" cy="3785419"/>
          </a:xfrm>
        </p:spPr>
        <p:txBody>
          <a:bodyPr>
            <a:normAutofit/>
          </a:bodyPr>
          <a:lstStyle/>
          <a:p>
            <a:r>
              <a:rPr lang="en-US" i="1" dirty="0"/>
              <a:t>Membership Chairmen</a:t>
            </a:r>
          </a:p>
          <a:p>
            <a:pPr lvl="1"/>
            <a:r>
              <a:rPr lang="en-US" i="1" dirty="0"/>
              <a:t>Recruitment Team</a:t>
            </a:r>
          </a:p>
          <a:p>
            <a:pPr lvl="2"/>
            <a:r>
              <a:rPr lang="en-US" i="1" dirty="0"/>
              <a:t>Size varies depending</a:t>
            </a:r>
          </a:p>
          <a:p>
            <a:pPr lvl="2"/>
            <a:r>
              <a:rPr lang="en-US" i="1" dirty="0"/>
              <a:t>All council members can be part</a:t>
            </a:r>
          </a:p>
          <a:p>
            <a:pPr lvl="1"/>
            <a:r>
              <a:rPr lang="en-US" i="1" dirty="0"/>
              <a:t>Admissions Team</a:t>
            </a:r>
          </a:p>
          <a:p>
            <a:pPr lvl="2"/>
            <a:r>
              <a:rPr lang="en-US" i="1" dirty="0"/>
              <a:t>7 members - according to Supreme</a:t>
            </a:r>
          </a:p>
          <a:p>
            <a:pPr lvl="2"/>
            <a:r>
              <a:rPr lang="en-US" i="1" dirty="0"/>
              <a:t>Review Potential Members</a:t>
            </a:r>
          </a:p>
          <a:p>
            <a:pPr lvl="1"/>
            <a:r>
              <a:rPr lang="en-US" i="1" dirty="0"/>
              <a:t>Retention Team</a:t>
            </a:r>
          </a:p>
          <a:p>
            <a:pPr lvl="2"/>
            <a:r>
              <a:rPr lang="en-US" i="1" dirty="0"/>
              <a:t>1 RT member/10 council members</a:t>
            </a:r>
          </a:p>
        </p:txBody>
      </p:sp>
    </p:spTree>
    <p:extLst>
      <p:ext uri="{BB962C8B-B14F-4D97-AF65-F5344CB8AC3E}">
        <p14:creationId xmlns:p14="http://schemas.microsoft.com/office/powerpoint/2010/main" val="107436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fontScale="90000"/>
          </a:bodyPr>
          <a:lstStyle/>
          <a:p>
            <a:r>
              <a:rPr lang="en-US" b="1" i="1" dirty="0"/>
              <a:t>Council Membership Growth – Recruitment Plan</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226568"/>
            <a:ext cx="5127029" cy="3785419"/>
          </a:xfrm>
        </p:spPr>
        <p:txBody>
          <a:bodyPr>
            <a:normAutofit/>
          </a:bodyPr>
          <a:lstStyle/>
          <a:p>
            <a:r>
              <a:rPr lang="en-US" i="1" dirty="0"/>
              <a:t>How to identify potential members:</a:t>
            </a:r>
          </a:p>
          <a:p>
            <a:endParaRPr lang="en-US" i="1" dirty="0"/>
          </a:p>
          <a:p>
            <a:pPr lvl="1"/>
            <a:r>
              <a:rPr lang="en-US" i="1" dirty="0"/>
              <a:t>Become part of parish welcoming committee</a:t>
            </a:r>
          </a:p>
          <a:p>
            <a:pPr lvl="1"/>
            <a:r>
              <a:rPr lang="en-US" i="1" dirty="0"/>
              <a:t>Recognize families during sacramental events***</a:t>
            </a:r>
          </a:p>
          <a:p>
            <a:pPr lvl="1"/>
            <a:r>
              <a:rPr lang="en-US" i="1" dirty="0"/>
              <a:t>RCIA candidates</a:t>
            </a:r>
          </a:p>
          <a:p>
            <a:pPr lvl="1"/>
            <a:r>
              <a:rPr lang="en-US" i="1" dirty="0"/>
              <a:t>Catholic High School Seniors</a:t>
            </a:r>
          </a:p>
        </p:txBody>
      </p:sp>
    </p:spTree>
    <p:extLst>
      <p:ext uri="{BB962C8B-B14F-4D97-AF65-F5344CB8AC3E}">
        <p14:creationId xmlns:p14="http://schemas.microsoft.com/office/powerpoint/2010/main" val="2277100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fontScale="90000"/>
          </a:bodyPr>
          <a:lstStyle/>
          <a:p>
            <a:r>
              <a:rPr lang="en-US" b="1" i="1" dirty="0"/>
              <a:t>Council Membership Growth – Recruitment Plan</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05575"/>
            <a:ext cx="5127029" cy="3606412"/>
          </a:xfrm>
        </p:spPr>
        <p:txBody>
          <a:bodyPr>
            <a:normAutofit fontScale="92500"/>
          </a:bodyPr>
          <a:lstStyle/>
          <a:p>
            <a:r>
              <a:rPr lang="en-US" i="1" dirty="0"/>
              <a:t>Build a personal relationship with prospective member	</a:t>
            </a:r>
          </a:p>
          <a:p>
            <a:pPr lvl="1"/>
            <a:r>
              <a:rPr lang="en-US" i="1" dirty="0"/>
              <a:t>Learn about job, family, children</a:t>
            </a:r>
          </a:p>
          <a:p>
            <a:pPr lvl="1"/>
            <a:r>
              <a:rPr lang="en-US" i="1" dirty="0"/>
              <a:t>Learn about hobbies</a:t>
            </a:r>
          </a:p>
          <a:p>
            <a:pPr lvl="1"/>
            <a:r>
              <a:rPr lang="en-US" i="1" dirty="0"/>
              <a:t>Learn about their faith</a:t>
            </a:r>
          </a:p>
          <a:p>
            <a:r>
              <a:rPr lang="en-US" i="1" dirty="0"/>
              <a:t>Use husband/wife team to meet with member and wife at their home</a:t>
            </a:r>
          </a:p>
          <a:p>
            <a:r>
              <a:rPr lang="en-US" i="1" dirty="0"/>
              <a:t>Listen</a:t>
            </a:r>
          </a:p>
          <a:p>
            <a:r>
              <a:rPr lang="en-US" i="1" dirty="0"/>
              <a:t>Invite family to participate in programs</a:t>
            </a:r>
          </a:p>
        </p:txBody>
      </p:sp>
    </p:spTree>
    <p:extLst>
      <p:ext uri="{BB962C8B-B14F-4D97-AF65-F5344CB8AC3E}">
        <p14:creationId xmlns:p14="http://schemas.microsoft.com/office/powerpoint/2010/main" val="503465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Recruitment </a:t>
            </a:r>
            <a:br>
              <a:rPr lang="en-US" b="1" i="1" dirty="0"/>
            </a:br>
            <a:r>
              <a:rPr lang="en-US" b="1" i="1" dirty="0"/>
              <a:t>Younger Members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marL="457200" lvl="1" indent="0" algn="ctr">
              <a:buNone/>
            </a:pPr>
            <a:r>
              <a:rPr lang="en-US" sz="2400" dirty="0"/>
              <a:t>What does the KC have to offer?</a:t>
            </a:r>
          </a:p>
          <a:p>
            <a:pPr marL="800100" lvl="1" indent="-342900"/>
            <a:r>
              <a:rPr lang="en-US" sz="2400" dirty="0"/>
              <a:t>Mentorship, wisdom, guidance</a:t>
            </a:r>
          </a:p>
          <a:p>
            <a:pPr marL="800100" lvl="1" indent="-342900"/>
            <a:r>
              <a:rPr lang="en-US" sz="2400" dirty="0"/>
              <a:t>Fellowship, Community, Sense of Belonging</a:t>
            </a:r>
          </a:p>
          <a:p>
            <a:pPr marL="800100" lvl="1" indent="-342900"/>
            <a:r>
              <a:rPr lang="en-US" sz="2400" dirty="0"/>
              <a:t>Family Support</a:t>
            </a:r>
          </a:p>
          <a:p>
            <a:pPr marL="800100" lvl="1" indent="-342900"/>
            <a:r>
              <a:rPr lang="en-US" sz="2400" dirty="0"/>
              <a:t>Ability to make an impact on their community</a:t>
            </a:r>
          </a:p>
        </p:txBody>
      </p:sp>
    </p:spTree>
    <p:extLst>
      <p:ext uri="{BB962C8B-B14F-4D97-AF65-F5344CB8AC3E}">
        <p14:creationId xmlns:p14="http://schemas.microsoft.com/office/powerpoint/2010/main" val="269290406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Recruitment </a:t>
            </a:r>
            <a:br>
              <a:rPr lang="en-US" b="1" i="1" dirty="0"/>
            </a:br>
            <a:r>
              <a:rPr lang="en-US" b="1" i="1" dirty="0"/>
              <a:t>Younger Members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marL="800100" lvl="1" indent="-342900"/>
            <a:r>
              <a:rPr lang="en-US" sz="2400" dirty="0"/>
              <a:t>Offer family focused social activities – offer child care</a:t>
            </a:r>
          </a:p>
          <a:p>
            <a:pPr marL="800100" lvl="1" indent="-342900"/>
            <a:r>
              <a:rPr lang="en-US" sz="2400" dirty="0"/>
              <a:t>Welcome their ideas</a:t>
            </a:r>
          </a:p>
          <a:p>
            <a:pPr marL="800100" lvl="1" indent="-342900"/>
            <a:r>
              <a:rPr lang="en-US" sz="2400" dirty="0"/>
              <a:t>Think about interactive charity programs </a:t>
            </a:r>
          </a:p>
          <a:p>
            <a:pPr marL="1149350" lvl="2" indent="-342900"/>
            <a:r>
              <a:rPr lang="en-US" sz="2400" dirty="0"/>
              <a:t>Direct interaction with recipient</a:t>
            </a:r>
          </a:p>
          <a:p>
            <a:pPr marL="800100" lvl="1" indent="-342900"/>
            <a:r>
              <a:rPr lang="en-US" sz="2400" dirty="0"/>
              <a:t>Offer career mentorship where possible/networking</a:t>
            </a:r>
          </a:p>
        </p:txBody>
      </p:sp>
    </p:spTree>
    <p:extLst>
      <p:ext uri="{BB962C8B-B14F-4D97-AF65-F5344CB8AC3E}">
        <p14:creationId xmlns:p14="http://schemas.microsoft.com/office/powerpoint/2010/main" val="985017048"/>
      </p:ext>
    </p:extLst>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9" y="629266"/>
            <a:ext cx="5127031" cy="1676603"/>
          </a:xfrm>
        </p:spPr>
        <p:txBody>
          <a:bodyPr>
            <a:normAutofit/>
          </a:bodyPr>
          <a:lstStyle/>
          <a:p>
            <a:r>
              <a:rPr lang="en-US" b="1" i="1" dirty="0"/>
              <a:t>Year to Date Stats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48930" y="2438400"/>
            <a:ext cx="5127029" cy="3785419"/>
          </a:xfrm>
        </p:spPr>
        <p:txBody>
          <a:bodyPr>
            <a:normAutofit/>
          </a:bodyPr>
          <a:lstStyle/>
          <a:p>
            <a:r>
              <a:rPr lang="en-US" dirty="0"/>
              <a:t>Intake Gain – State Goal – 360, currently at 160 (14</a:t>
            </a:r>
            <a:r>
              <a:rPr lang="en-US" baseline="30000" dirty="0"/>
              <a:t>th</a:t>
            </a:r>
            <a:r>
              <a:rPr lang="en-US" dirty="0"/>
              <a:t> </a:t>
            </a:r>
            <a:r>
              <a:rPr lang="en-US" dirty="0" err="1"/>
              <a:t>Orderwide</a:t>
            </a:r>
            <a:r>
              <a:rPr lang="en-US" dirty="0"/>
              <a:t>)</a:t>
            </a:r>
          </a:p>
          <a:p>
            <a:r>
              <a:rPr lang="en-US" dirty="0"/>
              <a:t>Net Gain – Goal 250, currently at 88 (33</a:t>
            </a:r>
            <a:r>
              <a:rPr lang="en-US" baseline="30000" dirty="0"/>
              <a:t>rd</a:t>
            </a:r>
            <a:r>
              <a:rPr lang="en-US" dirty="0"/>
              <a:t> order wide)</a:t>
            </a:r>
          </a:p>
          <a:p>
            <a:r>
              <a:rPr lang="en-US" dirty="0"/>
              <a:t>Net-Net – Goal 75, currently at 22 (27</a:t>
            </a:r>
            <a:r>
              <a:rPr lang="en-US" baseline="30000" dirty="0"/>
              <a:t>th</a:t>
            </a:r>
            <a:r>
              <a:rPr lang="en-US" dirty="0"/>
              <a:t> </a:t>
            </a:r>
            <a:r>
              <a:rPr lang="en-US" dirty="0" err="1"/>
              <a:t>orderwide</a:t>
            </a:r>
            <a:r>
              <a:rPr lang="en-US" dirty="0"/>
              <a:t>)</a:t>
            </a:r>
          </a:p>
          <a:p>
            <a:pPr marL="0" indent="0">
              <a:buNone/>
            </a:pPr>
            <a:r>
              <a:rPr lang="en-US" dirty="0"/>
              <a:t>    As of 01/10/2019</a:t>
            </a:r>
          </a:p>
          <a:p>
            <a:pPr marL="0" indent="0">
              <a:buNone/>
            </a:pPr>
            <a:r>
              <a:rPr lang="en-US" sz="3200" i="1" dirty="0"/>
              <a:t> </a:t>
            </a:r>
            <a:endParaRPr lang="en-US" dirty="0"/>
          </a:p>
        </p:txBody>
      </p:sp>
    </p:spTree>
    <p:extLst>
      <p:ext uri="{BB962C8B-B14F-4D97-AF65-F5344CB8AC3E}">
        <p14:creationId xmlns:p14="http://schemas.microsoft.com/office/powerpoint/2010/main" val="1016130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Recruitment </a:t>
            </a:r>
            <a:br>
              <a:rPr lang="en-US" b="1" i="1" dirty="0"/>
            </a:br>
            <a:r>
              <a:rPr lang="en-US" b="1" i="1" dirty="0"/>
              <a:t>Younger Members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marL="800100" lvl="1" indent="-342900"/>
            <a:r>
              <a:rPr lang="en-US" sz="2400" dirty="0"/>
              <a:t>Look to new programs of interest to younger members</a:t>
            </a:r>
          </a:p>
          <a:p>
            <a:pPr marL="800100" lvl="1" indent="-342900"/>
            <a:endParaRPr lang="en-US" sz="2400" dirty="0"/>
          </a:p>
          <a:p>
            <a:pPr marL="800100" lvl="1" indent="-342900"/>
            <a:r>
              <a:rPr lang="en-US" sz="2400" dirty="0"/>
              <a:t>Involve in recruitment</a:t>
            </a:r>
          </a:p>
          <a:p>
            <a:pPr marL="800100" lvl="1" indent="-342900"/>
            <a:endParaRPr lang="en-US" sz="2400" dirty="0"/>
          </a:p>
          <a:p>
            <a:pPr marL="800100" lvl="1" indent="-342900"/>
            <a:r>
              <a:rPr lang="en-US" sz="2400" dirty="0"/>
              <a:t>Ease into leadership roles</a:t>
            </a:r>
          </a:p>
        </p:txBody>
      </p:sp>
    </p:spTree>
    <p:extLst>
      <p:ext uri="{BB962C8B-B14F-4D97-AF65-F5344CB8AC3E}">
        <p14:creationId xmlns:p14="http://schemas.microsoft.com/office/powerpoint/2010/main" val="4272350360"/>
      </p:ext>
    </p:extLst>
  </p:cSld>
  <p:clrMapOvr>
    <a:masterClrMapping/>
  </p:clrMapOvr>
  <p:transition spd="med">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920684" cy="1676603"/>
          </a:xfrm>
        </p:spPr>
        <p:txBody>
          <a:bodyPr>
            <a:normAutofit fontScale="90000"/>
          </a:bodyPr>
          <a:lstStyle/>
          <a:p>
            <a:r>
              <a:rPr lang="en-US" b="1" i="1" dirty="0"/>
              <a:t>Council Membership Growth – Church Drive</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05575"/>
            <a:ext cx="5127029" cy="3606412"/>
          </a:xfrm>
        </p:spPr>
        <p:txBody>
          <a:bodyPr>
            <a:normAutofit/>
          </a:bodyPr>
          <a:lstStyle/>
          <a:p>
            <a:r>
              <a:rPr lang="en-US" i="1" dirty="0"/>
              <a:t>Order Church Drive Kit</a:t>
            </a:r>
          </a:p>
          <a:p>
            <a:pPr lvl="1"/>
            <a:r>
              <a:rPr lang="en-US" i="1" dirty="0"/>
              <a:t>Free Shipping for one kit/year</a:t>
            </a:r>
          </a:p>
          <a:p>
            <a:pPr lvl="1"/>
            <a:r>
              <a:rPr lang="en-US" i="1" dirty="0"/>
              <a:t>Contains</a:t>
            </a:r>
          </a:p>
          <a:p>
            <a:pPr lvl="2"/>
            <a:r>
              <a:rPr lang="en-US" i="1" dirty="0"/>
              <a:t>Form 100’s. prospect cards</a:t>
            </a:r>
          </a:p>
          <a:p>
            <a:pPr lvl="2"/>
            <a:r>
              <a:rPr lang="en-US" i="1" dirty="0"/>
              <a:t>Benefit and other flyers</a:t>
            </a:r>
          </a:p>
          <a:p>
            <a:pPr lvl="2"/>
            <a:r>
              <a:rPr lang="en-US" i="1" dirty="0"/>
              <a:t>Suggested pulpit announcement and other helps</a:t>
            </a:r>
          </a:p>
          <a:p>
            <a:pPr lvl="2"/>
            <a:r>
              <a:rPr lang="en-US" i="1" dirty="0"/>
              <a:t>Prayer Cards</a:t>
            </a:r>
          </a:p>
          <a:p>
            <a:pPr lvl="1"/>
            <a:endParaRPr lang="en-US" i="1" dirty="0"/>
          </a:p>
        </p:txBody>
      </p:sp>
    </p:spTree>
    <p:extLst>
      <p:ext uri="{BB962C8B-B14F-4D97-AF65-F5344CB8AC3E}">
        <p14:creationId xmlns:p14="http://schemas.microsoft.com/office/powerpoint/2010/main" val="372140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920684" cy="1676603"/>
          </a:xfrm>
        </p:spPr>
        <p:txBody>
          <a:bodyPr>
            <a:normAutofit fontScale="90000"/>
          </a:bodyPr>
          <a:lstStyle/>
          <a:p>
            <a:r>
              <a:rPr lang="en-US" b="1" i="1" dirty="0"/>
              <a:t>Council Membership Growth – Church Drive</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05575"/>
            <a:ext cx="5127029" cy="3606412"/>
          </a:xfrm>
        </p:spPr>
        <p:txBody>
          <a:bodyPr>
            <a:normAutofit/>
          </a:bodyPr>
          <a:lstStyle/>
          <a:p>
            <a:pPr lvl="1"/>
            <a:r>
              <a:rPr lang="en-US" i="1" dirty="0"/>
              <a:t>Organize Team</a:t>
            </a:r>
          </a:p>
          <a:p>
            <a:pPr lvl="1"/>
            <a:endParaRPr lang="en-US" i="1" dirty="0"/>
          </a:p>
          <a:p>
            <a:pPr lvl="2"/>
            <a:r>
              <a:rPr lang="en-US" i="1" dirty="0"/>
              <a:t>Ideal 2 people/single door</a:t>
            </a:r>
          </a:p>
          <a:p>
            <a:pPr lvl="2"/>
            <a:r>
              <a:rPr lang="en-US" i="1" dirty="0"/>
              <a:t>Dynamic people – no downers</a:t>
            </a:r>
          </a:p>
          <a:p>
            <a:pPr lvl="2"/>
            <a:r>
              <a:rPr lang="en-US" i="1" dirty="0"/>
              <a:t>Young/Diverse – represent council</a:t>
            </a:r>
          </a:p>
          <a:p>
            <a:pPr lvl="2"/>
            <a:r>
              <a:rPr lang="en-US" b="1" i="1" dirty="0"/>
              <a:t>TRAIN – </a:t>
            </a:r>
            <a:r>
              <a:rPr lang="en-US" i="1" dirty="0"/>
              <a:t>Church Drive Webinar</a:t>
            </a:r>
          </a:p>
          <a:p>
            <a:pPr lvl="2"/>
            <a:r>
              <a:rPr lang="en-US" i="1" dirty="0"/>
              <a:t>Wear same council shirts – look like a team</a:t>
            </a:r>
          </a:p>
          <a:p>
            <a:pPr lvl="2"/>
            <a:endParaRPr lang="en-US" i="1" dirty="0"/>
          </a:p>
          <a:p>
            <a:pPr lvl="1"/>
            <a:endParaRPr lang="en-US" i="1" dirty="0"/>
          </a:p>
        </p:txBody>
      </p:sp>
    </p:spTree>
    <p:extLst>
      <p:ext uri="{BB962C8B-B14F-4D97-AF65-F5344CB8AC3E}">
        <p14:creationId xmlns:p14="http://schemas.microsoft.com/office/powerpoint/2010/main" val="3865120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920684" cy="1676603"/>
          </a:xfrm>
        </p:spPr>
        <p:txBody>
          <a:bodyPr>
            <a:normAutofit fontScale="90000"/>
          </a:bodyPr>
          <a:lstStyle/>
          <a:p>
            <a:r>
              <a:rPr lang="en-US" b="1" i="1" dirty="0"/>
              <a:t>Council Membership Growth – Church Drive</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05575"/>
            <a:ext cx="5127029" cy="3606412"/>
          </a:xfrm>
        </p:spPr>
        <p:txBody>
          <a:bodyPr>
            <a:normAutofit/>
          </a:bodyPr>
          <a:lstStyle/>
          <a:p>
            <a:pPr lvl="1"/>
            <a:r>
              <a:rPr lang="en-US" i="1" dirty="0"/>
              <a:t>Plan</a:t>
            </a:r>
          </a:p>
          <a:p>
            <a:pPr lvl="2"/>
            <a:r>
              <a:rPr lang="en-US" i="1" dirty="0"/>
              <a:t>Bulletin/Pulpit Announcement</a:t>
            </a:r>
          </a:p>
          <a:p>
            <a:pPr lvl="2"/>
            <a:r>
              <a:rPr lang="en-US" i="1" dirty="0"/>
              <a:t>Display Table </a:t>
            </a:r>
          </a:p>
          <a:p>
            <a:pPr lvl="3"/>
            <a:r>
              <a:rPr lang="en-US" i="1" dirty="0"/>
              <a:t>Neat layout</a:t>
            </a:r>
          </a:p>
          <a:p>
            <a:pPr lvl="3"/>
            <a:r>
              <a:rPr lang="en-US" i="1" dirty="0"/>
              <a:t>Show off council programs</a:t>
            </a:r>
          </a:p>
          <a:p>
            <a:pPr lvl="3"/>
            <a:r>
              <a:rPr lang="en-US" i="1" dirty="0"/>
              <a:t>No boxes underneath</a:t>
            </a:r>
          </a:p>
          <a:p>
            <a:pPr lvl="3"/>
            <a:r>
              <a:rPr lang="en-US" i="1" dirty="0"/>
              <a:t>Do NOT stand/sit behind</a:t>
            </a:r>
          </a:p>
          <a:p>
            <a:pPr lvl="2"/>
            <a:r>
              <a:rPr lang="en-US" i="1" dirty="0"/>
              <a:t>Reception after mass/Open House</a:t>
            </a:r>
          </a:p>
          <a:p>
            <a:pPr lvl="2"/>
            <a:r>
              <a:rPr lang="en-US" i="1" dirty="0"/>
              <a:t>First Degree date set – </a:t>
            </a:r>
            <a:r>
              <a:rPr lang="en-US" b="1" i="1" dirty="0"/>
              <a:t>but be flexible</a:t>
            </a:r>
          </a:p>
          <a:p>
            <a:pPr lvl="2"/>
            <a:endParaRPr lang="en-US" i="1" dirty="0"/>
          </a:p>
          <a:p>
            <a:pPr lvl="2"/>
            <a:endParaRPr lang="en-US" i="1" dirty="0"/>
          </a:p>
          <a:p>
            <a:pPr lvl="1"/>
            <a:endParaRPr lang="en-US" i="1" dirty="0"/>
          </a:p>
        </p:txBody>
      </p:sp>
    </p:spTree>
    <p:extLst>
      <p:ext uri="{BB962C8B-B14F-4D97-AF65-F5344CB8AC3E}">
        <p14:creationId xmlns:p14="http://schemas.microsoft.com/office/powerpoint/2010/main" val="56635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920684" cy="1676603"/>
          </a:xfrm>
        </p:spPr>
        <p:txBody>
          <a:bodyPr>
            <a:normAutofit fontScale="90000"/>
          </a:bodyPr>
          <a:lstStyle/>
          <a:p>
            <a:r>
              <a:rPr lang="en-US" b="1" i="1" dirty="0"/>
              <a:t>Council Membership Growth – Church Drive</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05575"/>
            <a:ext cx="5127029" cy="3606412"/>
          </a:xfrm>
        </p:spPr>
        <p:txBody>
          <a:bodyPr>
            <a:normAutofit/>
          </a:bodyPr>
          <a:lstStyle/>
          <a:p>
            <a:pPr lvl="2"/>
            <a:r>
              <a:rPr lang="en-US" i="1" dirty="0"/>
              <a:t>Day of Drive</a:t>
            </a:r>
          </a:p>
          <a:p>
            <a:pPr lvl="3"/>
            <a:r>
              <a:rPr lang="en-US" i="1" dirty="0"/>
              <a:t>If possible place prospect cards/pencils in pews</a:t>
            </a:r>
          </a:p>
          <a:p>
            <a:pPr lvl="3"/>
            <a:endParaRPr lang="en-US" i="1" dirty="0"/>
          </a:p>
          <a:p>
            <a:pPr lvl="3"/>
            <a:r>
              <a:rPr lang="en-US" i="1" dirty="0"/>
              <a:t>Engage prospects quickly</a:t>
            </a:r>
          </a:p>
          <a:p>
            <a:pPr lvl="4"/>
            <a:r>
              <a:rPr lang="en-US" i="1" dirty="0"/>
              <a:t>Get info</a:t>
            </a:r>
          </a:p>
          <a:p>
            <a:pPr lvl="4"/>
            <a:r>
              <a:rPr lang="en-US" i="1" dirty="0"/>
              <a:t>Do not try to fill out form 100</a:t>
            </a:r>
          </a:p>
          <a:p>
            <a:pPr lvl="4"/>
            <a:r>
              <a:rPr lang="en-US" i="1" dirty="0"/>
              <a:t>Invite to reception/open house</a:t>
            </a:r>
          </a:p>
          <a:p>
            <a:pPr lvl="2"/>
            <a:endParaRPr lang="en-US" i="1" dirty="0"/>
          </a:p>
          <a:p>
            <a:pPr lvl="2"/>
            <a:endParaRPr lang="en-US" i="1" dirty="0"/>
          </a:p>
          <a:p>
            <a:pPr lvl="3"/>
            <a:endParaRPr lang="en-US" i="1" dirty="0"/>
          </a:p>
        </p:txBody>
      </p:sp>
    </p:spTree>
    <p:extLst>
      <p:ext uri="{BB962C8B-B14F-4D97-AF65-F5344CB8AC3E}">
        <p14:creationId xmlns:p14="http://schemas.microsoft.com/office/powerpoint/2010/main" val="200171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920684" cy="1676603"/>
          </a:xfrm>
        </p:spPr>
        <p:txBody>
          <a:bodyPr>
            <a:normAutofit fontScale="90000"/>
          </a:bodyPr>
          <a:lstStyle/>
          <a:p>
            <a:r>
              <a:rPr lang="en-US" b="1" i="1" dirty="0"/>
              <a:t>Council Membership Growth – Church Drive</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05575"/>
            <a:ext cx="5127029" cy="3606412"/>
          </a:xfrm>
        </p:spPr>
        <p:txBody>
          <a:bodyPr>
            <a:normAutofit lnSpcReduction="10000"/>
          </a:bodyPr>
          <a:lstStyle/>
          <a:p>
            <a:pPr lvl="2"/>
            <a:r>
              <a:rPr lang="en-US" i="1" dirty="0"/>
              <a:t>Reception/Open House</a:t>
            </a:r>
          </a:p>
          <a:p>
            <a:pPr lvl="3"/>
            <a:r>
              <a:rPr lang="en-US" i="1" dirty="0"/>
              <a:t>Get to know prospects</a:t>
            </a:r>
          </a:p>
          <a:p>
            <a:pPr lvl="4"/>
            <a:r>
              <a:rPr lang="en-US" i="1" dirty="0"/>
              <a:t>Wife, children (offer child care)</a:t>
            </a:r>
          </a:p>
          <a:p>
            <a:pPr lvl="4"/>
            <a:r>
              <a:rPr lang="en-US" i="1" dirty="0"/>
              <a:t>Job</a:t>
            </a:r>
          </a:p>
          <a:p>
            <a:pPr lvl="4"/>
            <a:r>
              <a:rPr lang="en-US" i="1" dirty="0"/>
              <a:t>Hobbies</a:t>
            </a:r>
          </a:p>
          <a:p>
            <a:pPr lvl="3"/>
            <a:r>
              <a:rPr lang="en-US" i="1" dirty="0"/>
              <a:t>Have Field Agent if possible</a:t>
            </a:r>
          </a:p>
          <a:p>
            <a:pPr lvl="3"/>
            <a:r>
              <a:rPr lang="en-US" i="1" dirty="0"/>
              <a:t>Present benefits of membership</a:t>
            </a:r>
          </a:p>
          <a:p>
            <a:pPr lvl="2"/>
            <a:r>
              <a:rPr lang="en-US" i="1" dirty="0"/>
              <a:t>After Drive – After Action Review</a:t>
            </a:r>
          </a:p>
          <a:p>
            <a:pPr lvl="3"/>
            <a:r>
              <a:rPr lang="en-US" i="1" dirty="0"/>
              <a:t>What worked</a:t>
            </a:r>
          </a:p>
          <a:p>
            <a:pPr lvl="3"/>
            <a:r>
              <a:rPr lang="en-US" i="1" dirty="0"/>
              <a:t>What didn’t work</a:t>
            </a:r>
          </a:p>
          <a:p>
            <a:pPr lvl="2"/>
            <a:endParaRPr lang="en-US" i="1" dirty="0"/>
          </a:p>
          <a:p>
            <a:pPr lvl="3"/>
            <a:endParaRPr lang="en-US" i="1" dirty="0"/>
          </a:p>
        </p:txBody>
      </p:sp>
    </p:spTree>
    <p:extLst>
      <p:ext uri="{BB962C8B-B14F-4D97-AF65-F5344CB8AC3E}">
        <p14:creationId xmlns:p14="http://schemas.microsoft.com/office/powerpoint/2010/main" val="11516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C48401-0D5A-4C77-911E-2291173B333B}"/>
              </a:ext>
            </a:extLst>
          </p:cNvPr>
          <p:cNvSpPr txBox="1"/>
          <p:nvPr/>
        </p:nvSpPr>
        <p:spPr>
          <a:xfrm>
            <a:off x="2209800" y="2209801"/>
            <a:ext cx="8458200" cy="1262063"/>
          </a:xfrm>
          <a:prstGeom prst="rect">
            <a:avLst/>
          </a:prstGeom>
          <a:noFill/>
        </p:spPr>
        <p:txBody>
          <a:bodyPr>
            <a:spAutoFit/>
          </a:bodyPr>
          <a:lstStyle/>
          <a:p>
            <a:pPr>
              <a:defRPr/>
            </a:pPr>
            <a:r>
              <a:rPr lang="en-US" sz="4400" dirty="0">
                <a:solidFill>
                  <a:srgbClr val="000000"/>
                </a:solidFill>
                <a:latin typeface="Calibri Light" panose="020F0302020204030204" pitchFamily="34" charset="0"/>
                <a:ea typeface="MS PGothic" panose="020B0600070205080204" pitchFamily="34" charset="-128"/>
              </a:rPr>
              <a:t>A New Generation of Growth: </a:t>
            </a:r>
          </a:p>
          <a:p>
            <a:pPr>
              <a:defRPr/>
            </a:pPr>
            <a:r>
              <a:rPr lang="en-US" sz="3200" dirty="0">
                <a:solidFill>
                  <a:srgbClr val="000000"/>
                </a:solidFill>
                <a:latin typeface="Calibri Light" panose="020F0302020204030204" pitchFamily="34" charset="0"/>
                <a:ea typeface="MS PGothic" panose="020B0600070205080204" pitchFamily="34" charset="-128"/>
              </a:rPr>
              <a:t>Fostering a Prospecting Culture in Councils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329AF3-14F6-4130-821F-9AF4545B3A0A}"/>
              </a:ext>
            </a:extLst>
          </p:cNvPr>
          <p:cNvSpPr txBox="1"/>
          <p:nvPr/>
        </p:nvSpPr>
        <p:spPr>
          <a:xfrm>
            <a:off x="2438400" y="1371600"/>
            <a:ext cx="7696200" cy="3416300"/>
          </a:xfrm>
          <a:prstGeom prst="rect">
            <a:avLst/>
          </a:prstGeom>
          <a:noFill/>
        </p:spPr>
        <p:txBody>
          <a:bodyPr>
            <a:spAutoFit/>
          </a:bodyPr>
          <a:lstStyle/>
          <a:p>
            <a:pPr>
              <a:defRPr/>
            </a:pPr>
            <a:r>
              <a:rPr lang="en-US" sz="3200" dirty="0">
                <a:solidFill>
                  <a:srgbClr val="000000"/>
                </a:solidFill>
                <a:latin typeface="Calibri Light" panose="020F0302020204030204" pitchFamily="34" charset="0"/>
                <a:ea typeface="MS PGothic" panose="020B0600070205080204" pitchFamily="34" charset="-128"/>
              </a:rPr>
              <a:t>Stepping into the Future with </a:t>
            </a:r>
            <a:r>
              <a:rPr lang="en-US" sz="3200" dirty="0" err="1">
                <a:solidFill>
                  <a:srgbClr val="000000"/>
                </a:solidFill>
                <a:latin typeface="Calibri Light" panose="020F0302020204030204" pitchFamily="34" charset="0"/>
                <a:ea typeface="MS PGothic" panose="020B0600070205080204" pitchFamily="34" charset="-128"/>
              </a:rPr>
              <a:t>Marketo</a:t>
            </a:r>
            <a:r>
              <a:rPr lang="en-US" sz="3200" dirty="0">
                <a:solidFill>
                  <a:srgbClr val="000000"/>
                </a:solidFill>
                <a:latin typeface="Calibri Light" panose="020F0302020204030204" pitchFamily="34" charset="0"/>
                <a:ea typeface="MS PGothic" panose="020B0600070205080204" pitchFamily="34" charset="-128"/>
              </a:rPr>
              <a:t> </a:t>
            </a:r>
          </a:p>
          <a:p>
            <a:pPr>
              <a:defRPr/>
            </a:pPr>
            <a:endParaRPr lang="en-US" sz="2000" dirty="0">
              <a:solidFill>
                <a:srgbClr val="000000"/>
              </a:solidFill>
              <a:latin typeface="Calibri Light" panose="020F0302020204030204" pitchFamily="34" charset="0"/>
              <a:ea typeface="MS PGothic" panose="020B0600070205080204" pitchFamily="34" charset="-128"/>
            </a:endParaRPr>
          </a:p>
          <a:p>
            <a:pPr>
              <a:defRPr/>
            </a:pPr>
            <a:r>
              <a:rPr lang="en-US" sz="2000" dirty="0" err="1">
                <a:solidFill>
                  <a:srgbClr val="000000"/>
                </a:solidFill>
                <a:latin typeface="Calibri Light" panose="020F0302020204030204" pitchFamily="34" charset="0"/>
                <a:ea typeface="MS PGothic" panose="020B0600070205080204" pitchFamily="34" charset="-128"/>
              </a:rPr>
              <a:t>Marketo</a:t>
            </a:r>
            <a:r>
              <a:rPr lang="en-US" sz="2000" dirty="0">
                <a:solidFill>
                  <a:srgbClr val="000000"/>
                </a:solidFill>
                <a:latin typeface="Calibri Light" panose="020F0302020204030204" pitchFamily="34" charset="0"/>
                <a:ea typeface="MS PGothic" panose="020B0600070205080204" pitchFamily="34" charset="-128"/>
              </a:rPr>
              <a:t>, Online Membership’s automated marketing software, allows us to bridge the online-offline gap in prospect nurturing</a:t>
            </a:r>
          </a:p>
          <a:p>
            <a:pPr>
              <a:defRPr/>
            </a:pPr>
            <a:endParaRPr lang="en-US" sz="2000" dirty="0">
              <a:solidFill>
                <a:srgbClr val="000000"/>
              </a:solidFill>
              <a:latin typeface="Calibri Light" panose="020F0302020204030204" pitchFamily="34" charset="0"/>
              <a:ea typeface="MS PGothic" panose="020B0600070205080204" pitchFamily="34" charset="-128"/>
            </a:endParaRPr>
          </a:p>
          <a:p>
            <a:pPr>
              <a:defRPr/>
            </a:pPr>
            <a:r>
              <a:rPr lang="en-US" sz="2000" dirty="0">
                <a:solidFill>
                  <a:srgbClr val="000000"/>
                </a:solidFill>
                <a:latin typeface="Calibri Light" panose="020F0302020204030204" pitchFamily="34" charset="0"/>
                <a:ea typeface="MS PGothic" panose="020B0600070205080204" pitchFamily="34" charset="-128"/>
              </a:rPr>
              <a:t>Marketo already helps us nurture close to 80,000 prospects each week with a drip-email program </a:t>
            </a:r>
          </a:p>
          <a:p>
            <a:pPr>
              <a:defRPr/>
            </a:pPr>
            <a:endParaRPr lang="en-US" sz="2000" dirty="0">
              <a:solidFill>
                <a:srgbClr val="000000"/>
              </a:solidFill>
              <a:latin typeface="Calibri Light" panose="020F0302020204030204" pitchFamily="34" charset="0"/>
              <a:ea typeface="MS PGothic" panose="020B0600070205080204" pitchFamily="34" charset="-128"/>
            </a:endParaRPr>
          </a:p>
          <a:p>
            <a:pPr>
              <a:defRPr/>
            </a:pPr>
            <a:r>
              <a:rPr lang="en-US" sz="2000" dirty="0">
                <a:solidFill>
                  <a:srgbClr val="000000"/>
                </a:solidFill>
                <a:latin typeface="Calibri Light" panose="020F0302020204030204" pitchFamily="34" charset="0"/>
                <a:ea typeface="MS PGothic" panose="020B0600070205080204" pitchFamily="34" charset="-128"/>
              </a:rPr>
              <a:t>Leveraging this marketing and database technology for State and Local Councils helps us bring this power out into the field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537B20-45E3-4DF3-8505-4B0D557E273F}"/>
              </a:ext>
            </a:extLst>
          </p:cNvPr>
          <p:cNvSpPr txBox="1"/>
          <p:nvPr/>
        </p:nvSpPr>
        <p:spPr>
          <a:xfrm>
            <a:off x="2209800" y="1268413"/>
            <a:ext cx="9220200" cy="1630362"/>
          </a:xfrm>
          <a:prstGeom prst="rect">
            <a:avLst/>
          </a:prstGeom>
          <a:noFill/>
        </p:spPr>
        <p:txBody>
          <a:bodyPr>
            <a:spAutoFit/>
          </a:bodyPr>
          <a:lstStyle/>
          <a:p>
            <a:pPr>
              <a:defRPr/>
            </a:pPr>
            <a:r>
              <a:rPr lang="en-US" sz="3200" dirty="0">
                <a:solidFill>
                  <a:srgbClr val="000000"/>
                </a:solidFill>
                <a:latin typeface="Calibri Light" panose="020F0302020204030204" pitchFamily="34" charset="0"/>
                <a:ea typeface="MS PGothic" panose="020B0600070205080204" pitchFamily="34" charset="-128"/>
              </a:rPr>
              <a:t>Creating Lead Generation Programs for Councils</a:t>
            </a:r>
          </a:p>
          <a:p>
            <a:pPr>
              <a:defRPr/>
            </a:pPr>
            <a:endParaRPr lang="en-US" sz="3200" dirty="0">
              <a:solidFill>
                <a:srgbClr val="000000"/>
              </a:solidFill>
              <a:latin typeface="Calibri Light" panose="020F0302020204030204" pitchFamily="34" charset="0"/>
              <a:ea typeface="MS PGothic" panose="020B0600070205080204" pitchFamily="34" charset="-128"/>
            </a:endParaRPr>
          </a:p>
          <a:p>
            <a:pPr>
              <a:defRPr/>
            </a:pPr>
            <a:endParaRPr lang="en-US" dirty="0">
              <a:solidFill>
                <a:srgbClr val="000000"/>
              </a:solidFill>
              <a:latin typeface="Calibri Light" panose="020F0302020204030204" pitchFamily="34" charset="0"/>
              <a:ea typeface="MS PGothic" panose="020B0600070205080204" pitchFamily="34" charset="-128"/>
            </a:endParaRPr>
          </a:p>
          <a:p>
            <a:pPr>
              <a:defRPr/>
            </a:pPr>
            <a:endParaRPr lang="en-US" dirty="0">
              <a:solidFill>
                <a:srgbClr val="000000"/>
              </a:solidFill>
              <a:latin typeface="Calibri Light" panose="020F0302020204030204" pitchFamily="34" charset="0"/>
              <a:ea typeface="MS PGothic" panose="020B0600070205080204" pitchFamily="34" charset="-128"/>
            </a:endParaRPr>
          </a:p>
        </p:txBody>
      </p:sp>
      <p:sp>
        <p:nvSpPr>
          <p:cNvPr id="5" name="TextBox 4">
            <a:extLst>
              <a:ext uri="{FF2B5EF4-FFF2-40B4-BE49-F238E27FC236}">
                <a16:creationId xmlns:a16="http://schemas.microsoft.com/office/drawing/2014/main" id="{78B339BC-0F16-43B2-9042-956C93FC1A5B}"/>
              </a:ext>
            </a:extLst>
          </p:cNvPr>
          <p:cNvSpPr txBox="1"/>
          <p:nvPr/>
        </p:nvSpPr>
        <p:spPr>
          <a:xfrm>
            <a:off x="2286000" y="1905000"/>
            <a:ext cx="7315200" cy="2032000"/>
          </a:xfrm>
          <a:prstGeom prst="rect">
            <a:avLst/>
          </a:prstGeom>
          <a:noFill/>
        </p:spPr>
        <p:txBody>
          <a:bodyPr>
            <a:spAutoFit/>
          </a:bodyPr>
          <a:lstStyle/>
          <a:p>
            <a:pPr>
              <a:defRPr/>
            </a:pPr>
            <a:r>
              <a:rPr lang="en-US" dirty="0">
                <a:solidFill>
                  <a:srgbClr val="000000"/>
                </a:solidFill>
                <a:latin typeface="Calibri Light" panose="020F0302020204030204" pitchFamily="34" charset="0"/>
                <a:ea typeface="MS PGothic" panose="020B0600070205080204" pitchFamily="34" charset="-128"/>
              </a:rPr>
              <a:t>State and Local Councils can fill out a digital </a:t>
            </a:r>
            <a:r>
              <a:rPr lang="en-US" dirty="0" err="1">
                <a:solidFill>
                  <a:srgbClr val="000000"/>
                </a:solidFill>
                <a:latin typeface="Calibri Light" panose="020F0302020204030204" pitchFamily="34" charset="0"/>
                <a:ea typeface="MS PGothic" panose="020B0600070205080204" pitchFamily="34" charset="-128"/>
              </a:rPr>
              <a:t>Marketo</a:t>
            </a:r>
            <a:r>
              <a:rPr lang="en-US" dirty="0">
                <a:solidFill>
                  <a:srgbClr val="000000"/>
                </a:solidFill>
                <a:latin typeface="Calibri Light" panose="020F0302020204030204" pitchFamily="34" charset="0"/>
                <a:ea typeface="MS PGothic" panose="020B0600070205080204" pitchFamily="34" charset="-128"/>
              </a:rPr>
              <a:t> form to request a </a:t>
            </a:r>
          </a:p>
          <a:p>
            <a:pPr>
              <a:defRPr/>
            </a:pPr>
            <a:r>
              <a:rPr lang="en-US" dirty="0">
                <a:solidFill>
                  <a:srgbClr val="000000"/>
                </a:solidFill>
                <a:latin typeface="Calibri Light" panose="020F0302020204030204" pitchFamily="34" charset="0"/>
                <a:ea typeface="MS PGothic" panose="020B0600070205080204" pitchFamily="34" charset="-128"/>
              </a:rPr>
              <a:t>Lead Generation Program for their specified use at events, conferences, and </a:t>
            </a:r>
          </a:p>
          <a:p>
            <a:pPr>
              <a:defRPr/>
            </a:pPr>
            <a:r>
              <a:rPr lang="en-US" dirty="0">
                <a:solidFill>
                  <a:srgbClr val="000000"/>
                </a:solidFill>
                <a:latin typeface="Calibri Light" panose="020F0302020204030204" pitchFamily="34" charset="0"/>
                <a:ea typeface="MS PGothic" panose="020B0600070205080204" pitchFamily="34" charset="-128"/>
              </a:rPr>
              <a:t>in-person prospecting opportunities. </a:t>
            </a:r>
          </a:p>
          <a:p>
            <a:pPr>
              <a:defRPr/>
            </a:pPr>
            <a:endParaRPr lang="en-US" dirty="0">
              <a:solidFill>
                <a:srgbClr val="000000"/>
              </a:solidFill>
              <a:latin typeface="Calibri Light" panose="020F0302020204030204" pitchFamily="34" charset="0"/>
              <a:ea typeface="MS PGothic" panose="020B0600070205080204" pitchFamily="34" charset="-128"/>
            </a:endParaRPr>
          </a:p>
          <a:p>
            <a:pPr>
              <a:defRPr/>
            </a:pPr>
            <a:endParaRPr lang="en-US" dirty="0">
              <a:solidFill>
                <a:srgbClr val="000000"/>
              </a:solidFill>
              <a:latin typeface="Calibri Light" panose="020F0302020204030204" pitchFamily="34" charset="0"/>
              <a:ea typeface="MS PGothic" panose="020B0600070205080204" pitchFamily="34" charset="-128"/>
            </a:endParaRPr>
          </a:p>
          <a:p>
            <a:pPr>
              <a:defRPr/>
            </a:pPr>
            <a:endParaRPr lang="en-US" dirty="0">
              <a:solidFill>
                <a:srgbClr val="000000"/>
              </a:solidFill>
              <a:latin typeface="Calibri Light" panose="020F0302020204030204" pitchFamily="34" charset="0"/>
              <a:ea typeface="MS PGothic" panose="020B0600070205080204" pitchFamily="34" charset="-128"/>
            </a:endParaRPr>
          </a:p>
          <a:p>
            <a:pPr>
              <a:defRPr/>
            </a:pPr>
            <a:endParaRPr lang="en-US" dirty="0">
              <a:solidFill>
                <a:srgbClr val="000000"/>
              </a:solidFill>
              <a:latin typeface="Trump Mediaeval"/>
              <a:ea typeface="MS PGothic" panose="020B0600070205080204" pitchFamily="34" charset="-128"/>
            </a:endParaRPr>
          </a:p>
        </p:txBody>
      </p:sp>
      <p:sp>
        <p:nvSpPr>
          <p:cNvPr id="6" name="TextBox 5">
            <a:extLst>
              <a:ext uri="{FF2B5EF4-FFF2-40B4-BE49-F238E27FC236}">
                <a16:creationId xmlns:a16="http://schemas.microsoft.com/office/drawing/2014/main" id="{1BE65918-1292-44DA-8BF1-F7CCE950B30A}"/>
              </a:ext>
            </a:extLst>
          </p:cNvPr>
          <p:cNvSpPr txBox="1"/>
          <p:nvPr/>
        </p:nvSpPr>
        <p:spPr>
          <a:xfrm>
            <a:off x="2286000" y="2898776"/>
            <a:ext cx="6477000" cy="1846263"/>
          </a:xfrm>
          <a:prstGeom prst="rect">
            <a:avLst/>
          </a:prstGeom>
          <a:noFill/>
        </p:spPr>
        <p:txBody>
          <a:bodyPr>
            <a:spAutoFit/>
          </a:bodyPr>
          <a:lstStyle/>
          <a:p>
            <a:pPr>
              <a:defRPr/>
            </a:pPr>
            <a:r>
              <a:rPr lang="en-US" sz="2400" b="1" dirty="0">
                <a:solidFill>
                  <a:srgbClr val="000000"/>
                </a:solidFill>
                <a:latin typeface="Calibri Light" panose="020F0302020204030204" pitchFamily="34" charset="0"/>
                <a:ea typeface="MS PGothic" panose="020B0600070205080204" pitchFamily="34" charset="-128"/>
                <a:hlinkClick r:id="rId2"/>
              </a:rPr>
              <a:t>http://info.kofc.org/pagerequest.html</a:t>
            </a:r>
            <a:endParaRPr lang="en-US" sz="2400" b="1" dirty="0">
              <a:solidFill>
                <a:srgbClr val="000000"/>
              </a:solidFill>
              <a:latin typeface="Calibri Light" panose="020F0302020204030204" pitchFamily="34" charset="0"/>
              <a:ea typeface="MS PGothic" panose="020B0600070205080204" pitchFamily="34" charset="-128"/>
            </a:endParaRPr>
          </a:p>
          <a:p>
            <a:pPr>
              <a:defRPr/>
            </a:pPr>
            <a:endParaRPr lang="en-US" dirty="0">
              <a:solidFill>
                <a:srgbClr val="000000"/>
              </a:solidFill>
              <a:latin typeface="Calibri Light" panose="020F0302020204030204" pitchFamily="34" charset="0"/>
              <a:ea typeface="MS PGothic" panose="020B0600070205080204" pitchFamily="34" charset="-128"/>
            </a:endParaRPr>
          </a:p>
          <a:p>
            <a:pPr>
              <a:defRPr/>
            </a:pPr>
            <a:r>
              <a:rPr lang="en-US" dirty="0">
                <a:solidFill>
                  <a:srgbClr val="000000"/>
                </a:solidFill>
                <a:latin typeface="Calibri Light" panose="020F0302020204030204" pitchFamily="34" charset="0"/>
                <a:ea typeface="MS PGothic" panose="020B0600070205080204" pitchFamily="34" charset="-128"/>
              </a:rPr>
              <a:t>The form automatically sends the Online Membership Team an email with all the information they need to create the program. </a:t>
            </a:r>
          </a:p>
          <a:p>
            <a:pPr>
              <a:defRPr/>
            </a:pPr>
            <a:endParaRPr lang="en-US" dirty="0">
              <a:solidFill>
                <a:srgbClr val="000000"/>
              </a:solidFill>
              <a:latin typeface="Calibri Light" panose="020F0302020204030204" pitchFamily="34" charset="0"/>
              <a:ea typeface="MS PGothic" panose="020B0600070205080204" pitchFamily="34" charset="-128"/>
            </a:endParaRPr>
          </a:p>
          <a:p>
            <a:pPr>
              <a:defRPr/>
            </a:pPr>
            <a:endParaRPr lang="en-US" dirty="0">
              <a:solidFill>
                <a:srgbClr val="000000"/>
              </a:solidFill>
              <a:latin typeface="Trump Mediaeval"/>
              <a:ea typeface="MS PGothic" panose="020B0600070205080204" pitchFamily="34" charset="-128"/>
            </a:endParaRPr>
          </a:p>
        </p:txBody>
      </p:sp>
      <p:sp>
        <p:nvSpPr>
          <p:cNvPr id="7" name="TextBox 6">
            <a:extLst>
              <a:ext uri="{FF2B5EF4-FFF2-40B4-BE49-F238E27FC236}">
                <a16:creationId xmlns:a16="http://schemas.microsoft.com/office/drawing/2014/main" id="{B21F1D2D-6B17-462E-8D9B-B012C3B4C187}"/>
              </a:ext>
            </a:extLst>
          </p:cNvPr>
          <p:cNvSpPr txBox="1"/>
          <p:nvPr/>
        </p:nvSpPr>
        <p:spPr>
          <a:xfrm>
            <a:off x="2286000" y="3973513"/>
            <a:ext cx="6781800" cy="1200150"/>
          </a:xfrm>
          <a:prstGeom prst="rect">
            <a:avLst/>
          </a:prstGeom>
          <a:noFill/>
        </p:spPr>
        <p:txBody>
          <a:bodyPr>
            <a:spAutoFit/>
          </a:bodyPr>
          <a:lstStyle/>
          <a:p>
            <a:pPr>
              <a:defRPr/>
            </a:pPr>
            <a:endParaRPr lang="en-US" dirty="0">
              <a:solidFill>
                <a:srgbClr val="000000"/>
              </a:solidFill>
              <a:latin typeface="Calibri Light" panose="020F0302020204030204" pitchFamily="34" charset="0"/>
              <a:ea typeface="MS PGothic" panose="020B0600070205080204" pitchFamily="34" charset="-128"/>
            </a:endParaRPr>
          </a:p>
          <a:p>
            <a:pPr>
              <a:defRPr/>
            </a:pPr>
            <a:r>
              <a:rPr lang="en-US" dirty="0">
                <a:solidFill>
                  <a:srgbClr val="000000"/>
                </a:solidFill>
                <a:latin typeface="Calibri Light" panose="020F0302020204030204" pitchFamily="34" charset="0"/>
                <a:ea typeface="MS PGothic" panose="020B0600070205080204" pitchFamily="34" charset="-128"/>
              </a:rPr>
              <a:t>In 2-4 days, the council receives a custom URL, available on any device, </a:t>
            </a:r>
          </a:p>
          <a:p>
            <a:pPr>
              <a:defRPr/>
            </a:pPr>
            <a:r>
              <a:rPr lang="en-US" dirty="0">
                <a:solidFill>
                  <a:srgbClr val="000000"/>
                </a:solidFill>
                <a:latin typeface="Calibri Light" panose="020F0302020204030204" pitchFamily="34" charset="0"/>
                <a:ea typeface="MS PGothic" panose="020B0600070205080204" pitchFamily="34" charset="-128"/>
              </a:rPr>
              <a:t>and the Lead Generation Program is ready to use. </a:t>
            </a:r>
          </a:p>
          <a:p>
            <a:pPr>
              <a:defRPr/>
            </a:pPr>
            <a:endParaRPr lang="en-US" dirty="0">
              <a:solidFill>
                <a:srgbClr val="000000"/>
              </a:solidFill>
              <a:latin typeface="Trump Mediaeva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F368C7-3FF4-4BA5-A626-4322D52A3D3D}"/>
              </a:ext>
            </a:extLst>
          </p:cNvPr>
          <p:cNvSpPr txBox="1"/>
          <p:nvPr/>
        </p:nvSpPr>
        <p:spPr>
          <a:xfrm>
            <a:off x="2819400" y="762001"/>
            <a:ext cx="6477000" cy="1292225"/>
          </a:xfrm>
          <a:prstGeom prst="rect">
            <a:avLst/>
          </a:prstGeom>
          <a:noFill/>
        </p:spPr>
        <p:txBody>
          <a:bodyPr>
            <a:spAutoFit/>
          </a:bodyPr>
          <a:lstStyle/>
          <a:p>
            <a:pPr algn="ctr">
              <a:defRPr/>
            </a:pPr>
            <a:r>
              <a:rPr lang="en-US" sz="2400" b="1" dirty="0">
                <a:solidFill>
                  <a:srgbClr val="000000"/>
                </a:solidFill>
                <a:latin typeface="Calibri Light" panose="020F0302020204030204" pitchFamily="34" charset="0"/>
                <a:ea typeface="MS PGothic" panose="020B0600070205080204" pitchFamily="34" charset="-128"/>
                <a:hlinkClick r:id="rId2"/>
              </a:rPr>
              <a:t>http://info.kofc.org/pagerequest.html</a:t>
            </a:r>
            <a:endParaRPr lang="en-US" sz="2400" b="1" dirty="0">
              <a:solidFill>
                <a:srgbClr val="000000"/>
              </a:solidFill>
              <a:latin typeface="Calibri Light" panose="020F0302020204030204" pitchFamily="34" charset="0"/>
              <a:ea typeface="MS PGothic" panose="020B0600070205080204" pitchFamily="34" charset="-128"/>
            </a:endParaRPr>
          </a:p>
          <a:p>
            <a:pPr algn="ctr">
              <a:defRPr/>
            </a:pPr>
            <a:endParaRPr lang="en-US" dirty="0">
              <a:solidFill>
                <a:srgbClr val="000000"/>
              </a:solidFill>
              <a:latin typeface="Calibri Light" panose="020F0302020204030204" pitchFamily="34" charset="0"/>
              <a:ea typeface="MS PGothic" panose="020B0600070205080204" pitchFamily="34" charset="-128"/>
            </a:endParaRPr>
          </a:p>
          <a:p>
            <a:pPr algn="ctr">
              <a:defRPr/>
            </a:pPr>
            <a:endParaRPr lang="en-US" dirty="0">
              <a:solidFill>
                <a:srgbClr val="000000"/>
              </a:solidFill>
              <a:latin typeface="Calibri Light" panose="020F0302020204030204" pitchFamily="34" charset="0"/>
              <a:ea typeface="MS PGothic" panose="020B0600070205080204" pitchFamily="34" charset="-128"/>
            </a:endParaRPr>
          </a:p>
          <a:p>
            <a:pPr algn="ctr">
              <a:defRPr/>
            </a:pPr>
            <a:endParaRPr lang="en-US" dirty="0">
              <a:solidFill>
                <a:srgbClr val="000000"/>
              </a:solidFill>
              <a:latin typeface="Trump Mediaeval"/>
              <a:ea typeface="MS PGothic" panose="020B0600070205080204" pitchFamily="34" charset="-128"/>
            </a:endParaRPr>
          </a:p>
        </p:txBody>
      </p:sp>
      <p:pic>
        <p:nvPicPr>
          <p:cNvPr id="14339" name="Picture 1">
            <a:extLst>
              <a:ext uri="{FF2B5EF4-FFF2-40B4-BE49-F238E27FC236}">
                <a16:creationId xmlns:a16="http://schemas.microsoft.com/office/drawing/2014/main" id="{DB299FF1-5989-4B89-8803-405A5D6732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1219201"/>
            <a:ext cx="58197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9" y="629266"/>
            <a:ext cx="5127031" cy="1676603"/>
          </a:xfrm>
        </p:spPr>
        <p:txBody>
          <a:bodyPr>
            <a:normAutofit/>
          </a:bodyPr>
          <a:lstStyle/>
          <a:p>
            <a:r>
              <a:rPr lang="en-US" b="1" i="1" dirty="0"/>
              <a:t>Year to Date Stats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48930" y="2438400"/>
            <a:ext cx="5127029" cy="3785419"/>
          </a:xfrm>
        </p:spPr>
        <p:txBody>
          <a:bodyPr>
            <a:normAutofit fontScale="92500" lnSpcReduction="10000"/>
          </a:bodyPr>
          <a:lstStyle/>
          <a:p>
            <a:r>
              <a:rPr lang="en-US" dirty="0"/>
              <a:t>0 Star Districts – 1 Districts at 50% or higher District 8 – 64%</a:t>
            </a:r>
          </a:p>
          <a:p>
            <a:r>
              <a:rPr lang="en-US" dirty="0"/>
              <a:t>6 Councils have reached their member goals – 8038, 8285, 9673, 10901, 14051, 16433</a:t>
            </a:r>
          </a:p>
          <a:p>
            <a:r>
              <a:rPr lang="en-US" dirty="0"/>
              <a:t>5 more are at 70% or higher – 1522, 7854, 8054, 9409, 13471</a:t>
            </a:r>
          </a:p>
          <a:p>
            <a:r>
              <a:rPr lang="en-US" dirty="0"/>
              <a:t>4 Councils between 50 and 70% - 2180, 6592, 11541, 15382</a:t>
            </a:r>
          </a:p>
          <a:p>
            <a:pPr marL="0" indent="0">
              <a:buNone/>
            </a:pPr>
            <a:r>
              <a:rPr lang="en-US" sz="1800" i="1" dirty="0"/>
              <a:t>As of 01/03/2019</a:t>
            </a:r>
            <a:endParaRPr lang="en-US" dirty="0"/>
          </a:p>
        </p:txBody>
      </p:sp>
    </p:spTree>
    <p:extLst>
      <p:ext uri="{BB962C8B-B14F-4D97-AF65-F5344CB8AC3E}">
        <p14:creationId xmlns:p14="http://schemas.microsoft.com/office/powerpoint/2010/main" val="168310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a:extLst>
              <a:ext uri="{FF2B5EF4-FFF2-40B4-BE49-F238E27FC236}">
                <a16:creationId xmlns:a16="http://schemas.microsoft.com/office/drawing/2014/main" id="{328C4740-CFAC-4003-8F99-D99F8CC24959}"/>
              </a:ext>
            </a:extLst>
          </p:cNvPr>
          <p:cNvSpPr txBox="1">
            <a:spLocks noChangeArrowheads="1"/>
          </p:cNvSpPr>
          <p:nvPr/>
        </p:nvSpPr>
        <p:spPr bwMode="auto">
          <a:xfrm>
            <a:off x="2209800" y="10668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ump Mediaeval"/>
              </a:defRPr>
            </a:lvl1pPr>
            <a:lvl2pPr marL="742950" indent="-285750">
              <a:spcBef>
                <a:spcPct val="20000"/>
              </a:spcBef>
              <a:buChar char="–"/>
              <a:defRPr sz="2800">
                <a:solidFill>
                  <a:schemeClr val="tx1"/>
                </a:solidFill>
                <a:latin typeface="Trump Mediaeval"/>
              </a:defRPr>
            </a:lvl2pPr>
            <a:lvl3pPr marL="1143000" indent="-228600">
              <a:spcBef>
                <a:spcPct val="20000"/>
              </a:spcBef>
              <a:buChar char="•"/>
              <a:defRPr sz="2400">
                <a:solidFill>
                  <a:schemeClr val="tx1"/>
                </a:solidFill>
                <a:latin typeface="Trump Mediaeval"/>
              </a:defRPr>
            </a:lvl3pPr>
            <a:lvl4pPr marL="1600200" indent="-228600">
              <a:spcBef>
                <a:spcPct val="20000"/>
              </a:spcBef>
              <a:buChar char="–"/>
              <a:defRPr sz="2000">
                <a:solidFill>
                  <a:schemeClr val="tx1"/>
                </a:solidFill>
                <a:latin typeface="Trump Mediaeval"/>
              </a:defRPr>
            </a:lvl4pPr>
            <a:lvl5pPr marL="2057400" indent="-228600">
              <a:spcBef>
                <a:spcPct val="20000"/>
              </a:spcBef>
              <a:buChar char="»"/>
              <a:defRPr sz="2000">
                <a:solidFill>
                  <a:schemeClr val="tx1"/>
                </a:solidFill>
                <a:latin typeface="Trump Mediaeval"/>
              </a:defRPr>
            </a:lvl5pPr>
            <a:lvl6pPr marL="2514600" indent="-228600" defTabSz="457200" eaLnBrk="0" fontAlgn="base" hangingPunct="0">
              <a:spcBef>
                <a:spcPct val="20000"/>
              </a:spcBef>
              <a:spcAft>
                <a:spcPct val="0"/>
              </a:spcAft>
              <a:buChar char="»"/>
              <a:defRPr sz="2000">
                <a:solidFill>
                  <a:schemeClr val="tx1"/>
                </a:solidFill>
                <a:latin typeface="Trump Mediaeval"/>
              </a:defRPr>
            </a:lvl6pPr>
            <a:lvl7pPr marL="2971800" indent="-228600" defTabSz="457200" eaLnBrk="0" fontAlgn="base" hangingPunct="0">
              <a:spcBef>
                <a:spcPct val="20000"/>
              </a:spcBef>
              <a:spcAft>
                <a:spcPct val="0"/>
              </a:spcAft>
              <a:buChar char="»"/>
              <a:defRPr sz="2000">
                <a:solidFill>
                  <a:schemeClr val="tx1"/>
                </a:solidFill>
                <a:latin typeface="Trump Mediaeval"/>
              </a:defRPr>
            </a:lvl7pPr>
            <a:lvl8pPr marL="3429000" indent="-228600" defTabSz="457200" eaLnBrk="0" fontAlgn="base" hangingPunct="0">
              <a:spcBef>
                <a:spcPct val="20000"/>
              </a:spcBef>
              <a:spcAft>
                <a:spcPct val="0"/>
              </a:spcAft>
              <a:buChar char="»"/>
              <a:defRPr sz="2000">
                <a:solidFill>
                  <a:schemeClr val="tx1"/>
                </a:solidFill>
                <a:latin typeface="Trump Mediaeval"/>
              </a:defRPr>
            </a:lvl8pPr>
            <a:lvl9pPr marL="3886200" indent="-228600" defTabSz="457200" eaLnBrk="0" fontAlgn="base" hangingPunct="0">
              <a:spcBef>
                <a:spcPct val="20000"/>
              </a:spcBef>
              <a:spcAft>
                <a:spcPct val="0"/>
              </a:spcAft>
              <a:buChar char="»"/>
              <a:defRPr sz="2000">
                <a:solidFill>
                  <a:schemeClr val="tx1"/>
                </a:solidFill>
                <a:latin typeface="Trump Mediaeval"/>
              </a:defRPr>
            </a:lvl9pPr>
          </a:lstStyle>
          <a:p>
            <a:pPr defTabSz="457200" fontAlgn="base">
              <a:spcBef>
                <a:spcPct val="0"/>
              </a:spcBef>
              <a:spcAft>
                <a:spcPct val="0"/>
              </a:spcAft>
              <a:buNone/>
            </a:pPr>
            <a:r>
              <a:rPr lang="en-US" altLang="en-US">
                <a:solidFill>
                  <a:srgbClr val="000000"/>
                </a:solidFill>
                <a:latin typeface="Calibri Light" panose="020F0302020204030204" pitchFamily="34" charset="0"/>
                <a:ea typeface="MS PGothic" panose="020B0600070205080204" pitchFamily="34" charset="-128"/>
              </a:rPr>
              <a:t>Creating Lead Generation Programs for Councils </a:t>
            </a:r>
          </a:p>
        </p:txBody>
      </p:sp>
      <p:sp>
        <p:nvSpPr>
          <p:cNvPr id="15363" name="TextBox 4">
            <a:extLst>
              <a:ext uri="{FF2B5EF4-FFF2-40B4-BE49-F238E27FC236}">
                <a16:creationId xmlns:a16="http://schemas.microsoft.com/office/drawing/2014/main" id="{B8082527-CCD4-493E-8B5F-F70285D1956F}"/>
              </a:ext>
            </a:extLst>
          </p:cNvPr>
          <p:cNvSpPr txBox="1">
            <a:spLocks noChangeArrowheads="1"/>
          </p:cNvSpPr>
          <p:nvPr/>
        </p:nvSpPr>
        <p:spPr bwMode="auto">
          <a:xfrm>
            <a:off x="2362200" y="1687514"/>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ump Mediaeval"/>
              </a:defRPr>
            </a:lvl1pPr>
            <a:lvl2pPr marL="742950" indent="-285750">
              <a:spcBef>
                <a:spcPct val="20000"/>
              </a:spcBef>
              <a:buChar char="–"/>
              <a:defRPr sz="2800">
                <a:solidFill>
                  <a:schemeClr val="tx1"/>
                </a:solidFill>
                <a:latin typeface="Trump Mediaeval"/>
              </a:defRPr>
            </a:lvl2pPr>
            <a:lvl3pPr marL="1143000" indent="-228600">
              <a:spcBef>
                <a:spcPct val="20000"/>
              </a:spcBef>
              <a:buChar char="•"/>
              <a:defRPr sz="2400">
                <a:solidFill>
                  <a:schemeClr val="tx1"/>
                </a:solidFill>
                <a:latin typeface="Trump Mediaeval"/>
              </a:defRPr>
            </a:lvl3pPr>
            <a:lvl4pPr marL="1600200" indent="-228600">
              <a:spcBef>
                <a:spcPct val="20000"/>
              </a:spcBef>
              <a:buChar char="–"/>
              <a:defRPr sz="2000">
                <a:solidFill>
                  <a:schemeClr val="tx1"/>
                </a:solidFill>
                <a:latin typeface="Trump Mediaeval"/>
              </a:defRPr>
            </a:lvl4pPr>
            <a:lvl5pPr marL="2057400" indent="-228600">
              <a:spcBef>
                <a:spcPct val="20000"/>
              </a:spcBef>
              <a:buChar char="»"/>
              <a:defRPr sz="2000">
                <a:solidFill>
                  <a:schemeClr val="tx1"/>
                </a:solidFill>
                <a:latin typeface="Trump Mediaeval"/>
              </a:defRPr>
            </a:lvl5pPr>
            <a:lvl6pPr marL="2514600" indent="-228600" defTabSz="457200" eaLnBrk="0" fontAlgn="base" hangingPunct="0">
              <a:spcBef>
                <a:spcPct val="20000"/>
              </a:spcBef>
              <a:spcAft>
                <a:spcPct val="0"/>
              </a:spcAft>
              <a:buChar char="»"/>
              <a:defRPr sz="2000">
                <a:solidFill>
                  <a:schemeClr val="tx1"/>
                </a:solidFill>
                <a:latin typeface="Trump Mediaeval"/>
              </a:defRPr>
            </a:lvl6pPr>
            <a:lvl7pPr marL="2971800" indent="-228600" defTabSz="457200" eaLnBrk="0" fontAlgn="base" hangingPunct="0">
              <a:spcBef>
                <a:spcPct val="20000"/>
              </a:spcBef>
              <a:spcAft>
                <a:spcPct val="0"/>
              </a:spcAft>
              <a:buChar char="»"/>
              <a:defRPr sz="2000">
                <a:solidFill>
                  <a:schemeClr val="tx1"/>
                </a:solidFill>
                <a:latin typeface="Trump Mediaeval"/>
              </a:defRPr>
            </a:lvl7pPr>
            <a:lvl8pPr marL="3429000" indent="-228600" defTabSz="457200" eaLnBrk="0" fontAlgn="base" hangingPunct="0">
              <a:spcBef>
                <a:spcPct val="20000"/>
              </a:spcBef>
              <a:spcAft>
                <a:spcPct val="0"/>
              </a:spcAft>
              <a:buChar char="»"/>
              <a:defRPr sz="2000">
                <a:solidFill>
                  <a:schemeClr val="tx1"/>
                </a:solidFill>
                <a:latin typeface="Trump Mediaeval"/>
              </a:defRPr>
            </a:lvl8pPr>
            <a:lvl9pPr marL="3886200" indent="-228600" defTabSz="457200" eaLnBrk="0" fontAlgn="base" hangingPunct="0">
              <a:spcBef>
                <a:spcPct val="20000"/>
              </a:spcBef>
              <a:spcAft>
                <a:spcPct val="0"/>
              </a:spcAft>
              <a:buChar char="»"/>
              <a:defRPr sz="2000">
                <a:solidFill>
                  <a:schemeClr val="tx1"/>
                </a:solidFill>
                <a:latin typeface="Trump Mediaeval"/>
              </a:defRPr>
            </a:lvl9pPr>
          </a:lstStyle>
          <a:p>
            <a:pPr defTabSz="457200" fontAlgn="base">
              <a:spcBef>
                <a:spcPct val="0"/>
              </a:spcBef>
              <a:spcAft>
                <a:spcPct val="0"/>
              </a:spcAft>
              <a:buNone/>
            </a:pPr>
            <a:r>
              <a:rPr lang="en-US" altLang="en-US" sz="2000">
                <a:solidFill>
                  <a:srgbClr val="000000"/>
                </a:solidFill>
                <a:latin typeface="Calibri Light" panose="020F0302020204030204" pitchFamily="34" charset="0"/>
                <a:ea typeface="MS PGothic" panose="020B0600070205080204" pitchFamily="34" charset="-128"/>
              </a:rPr>
              <a:t>The custom URL leads to a Marketo form simply asking for a prospect’s name and email address</a:t>
            </a:r>
          </a:p>
          <a:p>
            <a:pPr defTabSz="457200" fontAlgn="base">
              <a:spcBef>
                <a:spcPct val="0"/>
              </a:spcBef>
              <a:spcAft>
                <a:spcPct val="0"/>
              </a:spcAft>
              <a:buNone/>
            </a:pPr>
            <a:endParaRPr lang="en-US" altLang="en-US" sz="2000">
              <a:solidFill>
                <a:srgbClr val="000000"/>
              </a:solidFill>
              <a:latin typeface="Calibri Light" panose="020F0302020204030204" pitchFamily="34" charset="0"/>
              <a:ea typeface="MS PGothic" panose="020B0600070205080204" pitchFamily="34" charset="-128"/>
            </a:endParaRPr>
          </a:p>
          <a:p>
            <a:pPr defTabSz="457200" fontAlgn="base">
              <a:spcBef>
                <a:spcPct val="0"/>
              </a:spcBef>
              <a:spcAft>
                <a:spcPct val="0"/>
              </a:spcAft>
              <a:buNone/>
            </a:pPr>
            <a:endParaRPr lang="en-US" altLang="en-US" sz="2000">
              <a:solidFill>
                <a:srgbClr val="000000"/>
              </a:solidFill>
              <a:latin typeface="Calibri Light" panose="020F0302020204030204" pitchFamily="34" charset="0"/>
              <a:ea typeface="MS PGothic" panose="020B0600070205080204" pitchFamily="34" charset="-128"/>
            </a:endParaRPr>
          </a:p>
        </p:txBody>
      </p:sp>
      <p:pic>
        <p:nvPicPr>
          <p:cNvPr id="15364" name="Picture 2">
            <a:extLst>
              <a:ext uri="{FF2B5EF4-FFF2-40B4-BE49-F238E27FC236}">
                <a16:creationId xmlns:a16="http://schemas.microsoft.com/office/drawing/2014/main" id="{8D403C18-2585-4055-898F-5390CE7708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2590801"/>
            <a:ext cx="4995863"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1989DB5A-74DC-40A0-8490-53C0102F1FB9}"/>
              </a:ext>
            </a:extLst>
          </p:cNvPr>
          <p:cNvSpPr txBox="1">
            <a:spLocks noChangeArrowheads="1"/>
          </p:cNvSpPr>
          <p:nvPr/>
        </p:nvSpPr>
        <p:spPr bwMode="auto">
          <a:xfrm>
            <a:off x="2514600" y="730251"/>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ump Mediaeval"/>
              </a:defRPr>
            </a:lvl1pPr>
            <a:lvl2pPr marL="742950" indent="-285750">
              <a:spcBef>
                <a:spcPct val="20000"/>
              </a:spcBef>
              <a:buChar char="–"/>
              <a:defRPr sz="2800">
                <a:solidFill>
                  <a:schemeClr val="tx1"/>
                </a:solidFill>
                <a:latin typeface="Trump Mediaeval"/>
              </a:defRPr>
            </a:lvl2pPr>
            <a:lvl3pPr marL="1143000" indent="-228600">
              <a:spcBef>
                <a:spcPct val="20000"/>
              </a:spcBef>
              <a:buChar char="•"/>
              <a:defRPr sz="2400">
                <a:solidFill>
                  <a:schemeClr val="tx1"/>
                </a:solidFill>
                <a:latin typeface="Trump Mediaeval"/>
              </a:defRPr>
            </a:lvl3pPr>
            <a:lvl4pPr marL="1600200" indent="-228600">
              <a:spcBef>
                <a:spcPct val="20000"/>
              </a:spcBef>
              <a:buChar char="–"/>
              <a:defRPr sz="2000">
                <a:solidFill>
                  <a:schemeClr val="tx1"/>
                </a:solidFill>
                <a:latin typeface="Trump Mediaeval"/>
              </a:defRPr>
            </a:lvl4pPr>
            <a:lvl5pPr marL="2057400" indent="-228600">
              <a:spcBef>
                <a:spcPct val="20000"/>
              </a:spcBef>
              <a:buChar char="»"/>
              <a:defRPr sz="2000">
                <a:solidFill>
                  <a:schemeClr val="tx1"/>
                </a:solidFill>
                <a:latin typeface="Trump Mediaeval"/>
              </a:defRPr>
            </a:lvl5pPr>
            <a:lvl6pPr marL="2514600" indent="-228600" defTabSz="457200" eaLnBrk="0" fontAlgn="base" hangingPunct="0">
              <a:spcBef>
                <a:spcPct val="20000"/>
              </a:spcBef>
              <a:spcAft>
                <a:spcPct val="0"/>
              </a:spcAft>
              <a:buChar char="»"/>
              <a:defRPr sz="2000">
                <a:solidFill>
                  <a:schemeClr val="tx1"/>
                </a:solidFill>
                <a:latin typeface="Trump Mediaeval"/>
              </a:defRPr>
            </a:lvl6pPr>
            <a:lvl7pPr marL="2971800" indent="-228600" defTabSz="457200" eaLnBrk="0" fontAlgn="base" hangingPunct="0">
              <a:spcBef>
                <a:spcPct val="20000"/>
              </a:spcBef>
              <a:spcAft>
                <a:spcPct val="0"/>
              </a:spcAft>
              <a:buChar char="»"/>
              <a:defRPr sz="2000">
                <a:solidFill>
                  <a:schemeClr val="tx1"/>
                </a:solidFill>
                <a:latin typeface="Trump Mediaeval"/>
              </a:defRPr>
            </a:lvl7pPr>
            <a:lvl8pPr marL="3429000" indent="-228600" defTabSz="457200" eaLnBrk="0" fontAlgn="base" hangingPunct="0">
              <a:spcBef>
                <a:spcPct val="20000"/>
              </a:spcBef>
              <a:spcAft>
                <a:spcPct val="0"/>
              </a:spcAft>
              <a:buChar char="»"/>
              <a:defRPr sz="2000">
                <a:solidFill>
                  <a:schemeClr val="tx1"/>
                </a:solidFill>
                <a:latin typeface="Trump Mediaeval"/>
              </a:defRPr>
            </a:lvl8pPr>
            <a:lvl9pPr marL="3886200" indent="-228600" defTabSz="457200" eaLnBrk="0" fontAlgn="base" hangingPunct="0">
              <a:spcBef>
                <a:spcPct val="20000"/>
              </a:spcBef>
              <a:spcAft>
                <a:spcPct val="0"/>
              </a:spcAft>
              <a:buChar char="»"/>
              <a:defRPr sz="2000">
                <a:solidFill>
                  <a:schemeClr val="tx1"/>
                </a:solidFill>
                <a:latin typeface="Trump Mediaeval"/>
              </a:defRPr>
            </a:lvl9pPr>
          </a:lstStyle>
          <a:p>
            <a:pPr defTabSz="457200" fontAlgn="base">
              <a:spcBef>
                <a:spcPct val="0"/>
              </a:spcBef>
              <a:spcAft>
                <a:spcPct val="0"/>
              </a:spcAft>
              <a:buNone/>
            </a:pPr>
            <a:r>
              <a:rPr lang="en-US" altLang="en-US" sz="2000">
                <a:solidFill>
                  <a:srgbClr val="000000"/>
                </a:solidFill>
                <a:latin typeface="Calibri Light" panose="020F0302020204030204" pitchFamily="34" charset="0"/>
                <a:ea typeface="MS PGothic" panose="020B0600070205080204" pitchFamily="34" charset="-128"/>
              </a:rPr>
              <a:t>Once form is filled out, prospect immediately received a customized email from council with link to join the Knights of Columbus online:  </a:t>
            </a:r>
          </a:p>
          <a:p>
            <a:pPr defTabSz="457200" fontAlgn="base">
              <a:spcBef>
                <a:spcPct val="0"/>
              </a:spcBef>
              <a:spcAft>
                <a:spcPct val="0"/>
              </a:spcAft>
              <a:buNone/>
            </a:pPr>
            <a:endParaRPr lang="en-US" altLang="en-US" sz="2000">
              <a:solidFill>
                <a:srgbClr val="000000"/>
              </a:solidFill>
              <a:latin typeface="Calibri Light" panose="020F0302020204030204" pitchFamily="34" charset="0"/>
              <a:ea typeface="MS PGothic" panose="020B0600070205080204" pitchFamily="34" charset="-128"/>
            </a:endParaRPr>
          </a:p>
          <a:p>
            <a:pPr defTabSz="457200" fontAlgn="base">
              <a:spcBef>
                <a:spcPct val="0"/>
              </a:spcBef>
              <a:spcAft>
                <a:spcPct val="0"/>
              </a:spcAft>
              <a:buNone/>
            </a:pPr>
            <a:endParaRPr lang="en-US" altLang="en-US" sz="2000">
              <a:solidFill>
                <a:srgbClr val="000000"/>
              </a:solidFill>
              <a:latin typeface="Calibri Light" panose="020F0302020204030204" pitchFamily="34" charset="0"/>
              <a:ea typeface="MS PGothic" panose="020B0600070205080204" pitchFamily="34" charset="-128"/>
            </a:endParaRPr>
          </a:p>
        </p:txBody>
      </p:sp>
      <p:pic>
        <p:nvPicPr>
          <p:cNvPr id="16387" name="Picture 1">
            <a:extLst>
              <a:ext uri="{FF2B5EF4-FFF2-40B4-BE49-F238E27FC236}">
                <a16:creationId xmlns:a16="http://schemas.microsoft.com/office/drawing/2014/main" id="{C2531B1A-7092-48BF-B944-E3CA38B71D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1524001"/>
            <a:ext cx="50292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a:extLst>
              <a:ext uri="{FF2B5EF4-FFF2-40B4-BE49-F238E27FC236}">
                <a16:creationId xmlns:a16="http://schemas.microsoft.com/office/drawing/2014/main" id="{623377AC-CBCB-4E39-9488-0E8E22044116}"/>
              </a:ext>
            </a:extLst>
          </p:cNvPr>
          <p:cNvSpPr txBox="1">
            <a:spLocks noChangeArrowheads="1"/>
          </p:cNvSpPr>
          <p:nvPr/>
        </p:nvSpPr>
        <p:spPr bwMode="auto">
          <a:xfrm>
            <a:off x="2514600" y="304801"/>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ump Mediaeval"/>
              </a:defRPr>
            </a:lvl1pPr>
            <a:lvl2pPr marL="742950" indent="-285750">
              <a:spcBef>
                <a:spcPct val="20000"/>
              </a:spcBef>
              <a:buChar char="–"/>
              <a:defRPr sz="2800">
                <a:solidFill>
                  <a:schemeClr val="tx1"/>
                </a:solidFill>
                <a:latin typeface="Trump Mediaeval"/>
              </a:defRPr>
            </a:lvl2pPr>
            <a:lvl3pPr marL="1143000" indent="-228600">
              <a:spcBef>
                <a:spcPct val="20000"/>
              </a:spcBef>
              <a:buChar char="•"/>
              <a:defRPr sz="2400">
                <a:solidFill>
                  <a:schemeClr val="tx1"/>
                </a:solidFill>
                <a:latin typeface="Trump Mediaeval"/>
              </a:defRPr>
            </a:lvl3pPr>
            <a:lvl4pPr marL="1600200" indent="-228600">
              <a:spcBef>
                <a:spcPct val="20000"/>
              </a:spcBef>
              <a:buChar char="–"/>
              <a:defRPr sz="2000">
                <a:solidFill>
                  <a:schemeClr val="tx1"/>
                </a:solidFill>
                <a:latin typeface="Trump Mediaeval"/>
              </a:defRPr>
            </a:lvl4pPr>
            <a:lvl5pPr marL="2057400" indent="-228600">
              <a:spcBef>
                <a:spcPct val="20000"/>
              </a:spcBef>
              <a:buChar char="»"/>
              <a:defRPr sz="2000">
                <a:solidFill>
                  <a:schemeClr val="tx1"/>
                </a:solidFill>
                <a:latin typeface="Trump Mediaeval"/>
              </a:defRPr>
            </a:lvl5pPr>
            <a:lvl6pPr marL="2514600" indent="-228600" defTabSz="457200" eaLnBrk="0" fontAlgn="base" hangingPunct="0">
              <a:spcBef>
                <a:spcPct val="20000"/>
              </a:spcBef>
              <a:spcAft>
                <a:spcPct val="0"/>
              </a:spcAft>
              <a:buChar char="»"/>
              <a:defRPr sz="2000">
                <a:solidFill>
                  <a:schemeClr val="tx1"/>
                </a:solidFill>
                <a:latin typeface="Trump Mediaeval"/>
              </a:defRPr>
            </a:lvl6pPr>
            <a:lvl7pPr marL="2971800" indent="-228600" defTabSz="457200" eaLnBrk="0" fontAlgn="base" hangingPunct="0">
              <a:spcBef>
                <a:spcPct val="20000"/>
              </a:spcBef>
              <a:spcAft>
                <a:spcPct val="0"/>
              </a:spcAft>
              <a:buChar char="»"/>
              <a:defRPr sz="2000">
                <a:solidFill>
                  <a:schemeClr val="tx1"/>
                </a:solidFill>
                <a:latin typeface="Trump Mediaeval"/>
              </a:defRPr>
            </a:lvl7pPr>
            <a:lvl8pPr marL="3429000" indent="-228600" defTabSz="457200" eaLnBrk="0" fontAlgn="base" hangingPunct="0">
              <a:spcBef>
                <a:spcPct val="20000"/>
              </a:spcBef>
              <a:spcAft>
                <a:spcPct val="0"/>
              </a:spcAft>
              <a:buChar char="»"/>
              <a:defRPr sz="2000">
                <a:solidFill>
                  <a:schemeClr val="tx1"/>
                </a:solidFill>
                <a:latin typeface="Trump Mediaeval"/>
              </a:defRPr>
            </a:lvl8pPr>
            <a:lvl9pPr marL="3886200" indent="-228600" defTabSz="457200" eaLnBrk="0" fontAlgn="base" hangingPunct="0">
              <a:spcBef>
                <a:spcPct val="20000"/>
              </a:spcBef>
              <a:spcAft>
                <a:spcPct val="0"/>
              </a:spcAft>
              <a:buChar char="»"/>
              <a:defRPr sz="2000">
                <a:solidFill>
                  <a:schemeClr val="tx1"/>
                </a:solidFill>
                <a:latin typeface="Trump Mediaeval"/>
              </a:defRPr>
            </a:lvl9pPr>
          </a:lstStyle>
          <a:p>
            <a:pPr defTabSz="457200" fontAlgn="base">
              <a:spcBef>
                <a:spcPct val="0"/>
              </a:spcBef>
              <a:spcAft>
                <a:spcPct val="0"/>
              </a:spcAft>
              <a:buNone/>
            </a:pPr>
            <a:endParaRPr lang="en-US" altLang="en-US" sz="2000">
              <a:solidFill>
                <a:srgbClr val="000000"/>
              </a:solidFill>
              <a:latin typeface="Calibri Light" panose="020F0302020204030204" pitchFamily="34" charset="0"/>
              <a:ea typeface="MS PGothic" panose="020B0600070205080204" pitchFamily="34" charset="-128"/>
            </a:endParaRPr>
          </a:p>
          <a:p>
            <a:pPr defTabSz="457200" fontAlgn="base">
              <a:spcBef>
                <a:spcPct val="0"/>
              </a:spcBef>
              <a:spcAft>
                <a:spcPct val="0"/>
              </a:spcAft>
              <a:buNone/>
            </a:pPr>
            <a:endParaRPr lang="en-US" altLang="en-US" sz="2000">
              <a:solidFill>
                <a:srgbClr val="000000"/>
              </a:solidFill>
              <a:latin typeface="Calibri Light" panose="020F0302020204030204" pitchFamily="34" charset="0"/>
              <a:ea typeface="MS PGothic" panose="020B0600070205080204" pitchFamily="34" charset="-128"/>
            </a:endParaRPr>
          </a:p>
        </p:txBody>
      </p:sp>
      <p:sp>
        <p:nvSpPr>
          <p:cNvPr id="17411" name="Rectangle 2">
            <a:extLst>
              <a:ext uri="{FF2B5EF4-FFF2-40B4-BE49-F238E27FC236}">
                <a16:creationId xmlns:a16="http://schemas.microsoft.com/office/drawing/2014/main" id="{DCD6F15E-A063-49E2-BBC2-C07BFC90CE9C}"/>
              </a:ext>
            </a:extLst>
          </p:cNvPr>
          <p:cNvSpPr>
            <a:spLocks noChangeArrowheads="1"/>
          </p:cNvSpPr>
          <p:nvPr/>
        </p:nvSpPr>
        <p:spPr bwMode="auto">
          <a:xfrm>
            <a:off x="2514600" y="425450"/>
            <a:ext cx="7391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ump Mediaeval"/>
              </a:defRPr>
            </a:lvl1pPr>
            <a:lvl2pPr marL="742950" indent="-285750">
              <a:spcBef>
                <a:spcPct val="20000"/>
              </a:spcBef>
              <a:buChar char="–"/>
              <a:defRPr sz="2800">
                <a:solidFill>
                  <a:schemeClr val="tx1"/>
                </a:solidFill>
                <a:latin typeface="Trump Mediaeval"/>
              </a:defRPr>
            </a:lvl2pPr>
            <a:lvl3pPr marL="1143000" indent="-228600">
              <a:spcBef>
                <a:spcPct val="20000"/>
              </a:spcBef>
              <a:buChar char="•"/>
              <a:defRPr sz="2400">
                <a:solidFill>
                  <a:schemeClr val="tx1"/>
                </a:solidFill>
                <a:latin typeface="Trump Mediaeval"/>
              </a:defRPr>
            </a:lvl3pPr>
            <a:lvl4pPr marL="1600200" indent="-228600">
              <a:spcBef>
                <a:spcPct val="20000"/>
              </a:spcBef>
              <a:buChar char="–"/>
              <a:defRPr sz="2000">
                <a:solidFill>
                  <a:schemeClr val="tx1"/>
                </a:solidFill>
                <a:latin typeface="Trump Mediaeval"/>
              </a:defRPr>
            </a:lvl4pPr>
            <a:lvl5pPr marL="2057400" indent="-228600">
              <a:spcBef>
                <a:spcPct val="20000"/>
              </a:spcBef>
              <a:buChar char="»"/>
              <a:defRPr sz="2000">
                <a:solidFill>
                  <a:schemeClr val="tx1"/>
                </a:solidFill>
                <a:latin typeface="Trump Mediaeval"/>
              </a:defRPr>
            </a:lvl5pPr>
            <a:lvl6pPr marL="2514600" indent="-228600" defTabSz="457200" eaLnBrk="0" fontAlgn="base" hangingPunct="0">
              <a:spcBef>
                <a:spcPct val="20000"/>
              </a:spcBef>
              <a:spcAft>
                <a:spcPct val="0"/>
              </a:spcAft>
              <a:buChar char="»"/>
              <a:defRPr sz="2000">
                <a:solidFill>
                  <a:schemeClr val="tx1"/>
                </a:solidFill>
                <a:latin typeface="Trump Mediaeval"/>
              </a:defRPr>
            </a:lvl6pPr>
            <a:lvl7pPr marL="2971800" indent="-228600" defTabSz="457200" eaLnBrk="0" fontAlgn="base" hangingPunct="0">
              <a:spcBef>
                <a:spcPct val="20000"/>
              </a:spcBef>
              <a:spcAft>
                <a:spcPct val="0"/>
              </a:spcAft>
              <a:buChar char="»"/>
              <a:defRPr sz="2000">
                <a:solidFill>
                  <a:schemeClr val="tx1"/>
                </a:solidFill>
                <a:latin typeface="Trump Mediaeval"/>
              </a:defRPr>
            </a:lvl7pPr>
            <a:lvl8pPr marL="3429000" indent="-228600" defTabSz="457200" eaLnBrk="0" fontAlgn="base" hangingPunct="0">
              <a:spcBef>
                <a:spcPct val="20000"/>
              </a:spcBef>
              <a:spcAft>
                <a:spcPct val="0"/>
              </a:spcAft>
              <a:buChar char="»"/>
              <a:defRPr sz="2000">
                <a:solidFill>
                  <a:schemeClr val="tx1"/>
                </a:solidFill>
                <a:latin typeface="Trump Mediaeval"/>
              </a:defRPr>
            </a:lvl8pPr>
            <a:lvl9pPr marL="3886200" indent="-228600" defTabSz="457200" eaLnBrk="0" fontAlgn="base" hangingPunct="0">
              <a:spcBef>
                <a:spcPct val="20000"/>
              </a:spcBef>
              <a:spcAft>
                <a:spcPct val="0"/>
              </a:spcAft>
              <a:buChar char="»"/>
              <a:defRPr sz="2000">
                <a:solidFill>
                  <a:schemeClr val="tx1"/>
                </a:solidFill>
                <a:latin typeface="Trump Mediaeval"/>
              </a:defRPr>
            </a:lvl9pPr>
          </a:lstStyle>
          <a:p>
            <a:pPr defTabSz="457200" fontAlgn="base">
              <a:spcBef>
                <a:spcPct val="0"/>
              </a:spcBef>
              <a:spcAft>
                <a:spcPct val="0"/>
              </a:spcAft>
              <a:buNone/>
            </a:pPr>
            <a:r>
              <a:rPr lang="en-US" altLang="en-US" sz="200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prospect is also enrolled in a nurture drip-email campaign, which we are developing with Ketchum</a:t>
            </a:r>
          </a:p>
          <a:p>
            <a:pPr defTabSz="457200" fontAlgn="base">
              <a:spcBef>
                <a:spcPct val="0"/>
              </a:spcBef>
              <a:spcAft>
                <a:spcPct val="0"/>
              </a:spcAft>
              <a:buNone/>
            </a:pPr>
            <a:endParaRPr lang="en-US" altLang="en-US" sz="200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defTabSz="457200" fontAlgn="base">
              <a:spcBef>
                <a:spcPct val="0"/>
              </a:spcBef>
              <a:spcAft>
                <a:spcPct val="0"/>
              </a:spcAft>
              <a:buNone/>
            </a:pPr>
            <a:r>
              <a:rPr lang="en-US" altLang="en-US" sz="2000">
                <a:solidFill>
                  <a:srgbClr val="000000"/>
                </a:solidFill>
                <a:latin typeface="Calibri Light" panose="020F0302020204030204" pitchFamily="34" charset="0"/>
                <a:ea typeface="Calibri" panose="020F0502020204030204" pitchFamily="34" charset="0"/>
                <a:cs typeface="Times New Roman" panose="02020603050405020304" pitchFamily="18" charset="0"/>
              </a:rPr>
              <a:t>Finally, the council receives a copy of all contacts enrolled via their custom Marketo form </a:t>
            </a:r>
          </a:p>
        </p:txBody>
      </p:sp>
      <p:pic>
        <p:nvPicPr>
          <p:cNvPr id="17412" name="Picture 5">
            <a:extLst>
              <a:ext uri="{FF2B5EF4-FFF2-40B4-BE49-F238E27FC236}">
                <a16:creationId xmlns:a16="http://schemas.microsoft.com/office/drawing/2014/main" id="{291BF537-9832-477E-A4D0-A1630D93AF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178051"/>
            <a:ext cx="42672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D39B68-261C-4E26-BD65-D929BEF87EE2}"/>
              </a:ext>
            </a:extLst>
          </p:cNvPr>
          <p:cNvSpPr txBox="1"/>
          <p:nvPr/>
        </p:nvSpPr>
        <p:spPr>
          <a:xfrm>
            <a:off x="2438400" y="1066800"/>
            <a:ext cx="7696200" cy="3170238"/>
          </a:xfrm>
          <a:prstGeom prst="rect">
            <a:avLst/>
          </a:prstGeom>
          <a:noFill/>
        </p:spPr>
        <p:txBody>
          <a:bodyPr>
            <a:spAutoFit/>
          </a:bodyPr>
          <a:lstStyle/>
          <a:p>
            <a:pPr defTabSz="457200" fontAlgn="base">
              <a:spcBef>
                <a:spcPct val="0"/>
              </a:spcBef>
              <a:spcAft>
                <a:spcPct val="0"/>
              </a:spcAft>
              <a:defRPr/>
            </a:pPr>
            <a:r>
              <a:rPr lang="en-US" sz="2800" dirty="0">
                <a:solidFill>
                  <a:srgbClr val="000000"/>
                </a:solidFill>
                <a:latin typeface="Calibri Light" panose="020F0302020204030204" pitchFamily="34" charset="0"/>
                <a:ea typeface="MS PGothic" panose="020B0600070205080204" pitchFamily="34" charset="-128"/>
              </a:rPr>
              <a:t>Why is this Lead Generation Program a Win? </a:t>
            </a:r>
          </a:p>
          <a:p>
            <a:pPr defTabSz="457200" fontAlgn="base">
              <a:spcBef>
                <a:spcPct val="0"/>
              </a:spcBef>
              <a:spcAft>
                <a:spcPct val="0"/>
              </a:spcAft>
              <a:defRPr/>
            </a:pPr>
            <a:endParaRPr lang="en-US" sz="2800" dirty="0">
              <a:solidFill>
                <a:srgbClr val="000000"/>
              </a:solidFill>
              <a:latin typeface="Calibri Light" panose="020F0302020204030204" pitchFamily="34" charset="0"/>
              <a:ea typeface="MS PGothic" panose="020B0600070205080204" pitchFamily="34" charset="-128"/>
            </a:endParaRPr>
          </a:p>
          <a:p>
            <a:pPr marL="285750" indent="-285750" defTabSz="457200" fontAlgn="base">
              <a:spcBef>
                <a:spcPct val="0"/>
              </a:spcBef>
              <a:spcAft>
                <a:spcPct val="0"/>
              </a:spcAft>
              <a:buFont typeface="Wingdings" panose="05000000000000000000" pitchFamily="2" charset="2"/>
              <a:buChar char="§"/>
              <a:defRPr/>
            </a:pPr>
            <a:r>
              <a:rPr lang="en-US" dirty="0">
                <a:solidFill>
                  <a:srgbClr val="000000"/>
                </a:solidFill>
                <a:latin typeface="Calibri Light" panose="020F0302020204030204" pitchFamily="34" charset="0"/>
                <a:ea typeface="MS PGothic" panose="020B0600070205080204" pitchFamily="34" charset="-128"/>
              </a:rPr>
              <a:t>Ensures a consistent message to all prospective members </a:t>
            </a:r>
          </a:p>
          <a:p>
            <a:pPr defTabSz="457200" fontAlgn="base">
              <a:spcBef>
                <a:spcPct val="0"/>
              </a:spcBef>
              <a:spcAft>
                <a:spcPct val="0"/>
              </a:spcAft>
              <a:defRPr/>
            </a:pPr>
            <a:endParaRPr lang="en-US" dirty="0">
              <a:solidFill>
                <a:srgbClr val="000000"/>
              </a:solidFill>
              <a:latin typeface="Calibri Light" panose="020F0302020204030204" pitchFamily="34" charset="0"/>
              <a:ea typeface="MS PGothic" panose="020B0600070205080204" pitchFamily="34" charset="-128"/>
            </a:endParaRPr>
          </a:p>
          <a:p>
            <a:pPr marL="285750" indent="-285750" defTabSz="457200" fontAlgn="base">
              <a:spcBef>
                <a:spcPct val="0"/>
              </a:spcBef>
              <a:spcAft>
                <a:spcPct val="0"/>
              </a:spcAft>
              <a:buFont typeface="Wingdings" panose="05000000000000000000" pitchFamily="2" charset="2"/>
              <a:buChar char="§"/>
              <a:defRPr/>
            </a:pPr>
            <a:r>
              <a:rPr lang="en-US" dirty="0">
                <a:solidFill>
                  <a:srgbClr val="000000"/>
                </a:solidFill>
                <a:latin typeface="Calibri Light" panose="020F0302020204030204" pitchFamily="34" charset="0"/>
                <a:ea typeface="MS PGothic" panose="020B0600070205080204" pitchFamily="34" charset="-128"/>
              </a:rPr>
              <a:t>Allows local and State Councils can engage prospects personally, and automatically </a:t>
            </a:r>
          </a:p>
          <a:p>
            <a:pPr marL="285750" indent="-285750" defTabSz="457200" fontAlgn="base">
              <a:spcBef>
                <a:spcPct val="0"/>
              </a:spcBef>
              <a:spcAft>
                <a:spcPct val="0"/>
              </a:spcAft>
              <a:buFont typeface="Wingdings" panose="05000000000000000000" pitchFamily="2" charset="2"/>
              <a:buChar char="§"/>
              <a:defRPr/>
            </a:pPr>
            <a:endParaRPr lang="en-US" dirty="0">
              <a:solidFill>
                <a:srgbClr val="000000"/>
              </a:solidFill>
              <a:latin typeface="Calibri Light" panose="020F0302020204030204" pitchFamily="34" charset="0"/>
              <a:ea typeface="MS PGothic" panose="020B0600070205080204" pitchFamily="34" charset="-128"/>
            </a:endParaRPr>
          </a:p>
          <a:p>
            <a:pPr marL="285750" indent="-285750" defTabSz="457200" fontAlgn="base">
              <a:spcBef>
                <a:spcPct val="0"/>
              </a:spcBef>
              <a:spcAft>
                <a:spcPct val="0"/>
              </a:spcAft>
              <a:buFont typeface="Wingdings" panose="05000000000000000000" pitchFamily="2" charset="2"/>
              <a:buChar char="§"/>
              <a:defRPr/>
            </a:pPr>
            <a:r>
              <a:rPr lang="en-US" dirty="0">
                <a:solidFill>
                  <a:srgbClr val="000000"/>
                </a:solidFill>
                <a:latin typeface="Calibri Light" panose="020F0302020204030204" pitchFamily="34" charset="0"/>
                <a:ea typeface="MS PGothic" panose="020B0600070205080204" pitchFamily="34" charset="-128"/>
              </a:rPr>
              <a:t>Fosters goodwill-- it is an invitation, rather than a demand </a:t>
            </a:r>
          </a:p>
          <a:p>
            <a:pPr marL="285750" indent="-285750" defTabSz="457200" fontAlgn="base">
              <a:spcBef>
                <a:spcPct val="0"/>
              </a:spcBef>
              <a:spcAft>
                <a:spcPct val="0"/>
              </a:spcAft>
              <a:buFont typeface="Wingdings" panose="05000000000000000000" pitchFamily="2" charset="2"/>
              <a:buChar char="§"/>
              <a:defRPr/>
            </a:pPr>
            <a:endParaRPr lang="en-US" dirty="0">
              <a:solidFill>
                <a:srgbClr val="000000"/>
              </a:solidFill>
              <a:latin typeface="Calibri Light" panose="020F0302020204030204" pitchFamily="34" charset="0"/>
              <a:ea typeface="MS PGothic" panose="020B0600070205080204" pitchFamily="34" charset="-128"/>
            </a:endParaRPr>
          </a:p>
          <a:p>
            <a:pPr marL="285750" indent="-285750" defTabSz="457200" fontAlgn="base">
              <a:spcBef>
                <a:spcPct val="0"/>
              </a:spcBef>
              <a:spcAft>
                <a:spcPct val="0"/>
              </a:spcAft>
              <a:buFont typeface="Wingdings" panose="05000000000000000000" pitchFamily="2" charset="2"/>
              <a:buChar char="§"/>
              <a:defRPr/>
            </a:pPr>
            <a:r>
              <a:rPr lang="en-US" dirty="0">
                <a:solidFill>
                  <a:srgbClr val="000000"/>
                </a:solidFill>
                <a:latin typeface="Calibri Light" panose="020F0302020204030204" pitchFamily="34" charset="0"/>
                <a:ea typeface="MS PGothic" panose="020B0600070205080204" pitchFamily="34" charset="-128"/>
              </a:rPr>
              <a:t>Allows us to meet men where they are: on their devices, even in person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CAABF7C3-B559-4EA5-A4D5-BCDBE3435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43"/>
            <a:ext cx="12192000" cy="6791114"/>
          </a:xfrm>
          <a:prstGeom prst="rect">
            <a:avLst/>
          </a:prstGeom>
        </p:spPr>
      </p:pic>
    </p:spTree>
    <p:extLst>
      <p:ext uri="{BB962C8B-B14F-4D97-AF65-F5344CB8AC3E}">
        <p14:creationId xmlns:p14="http://schemas.microsoft.com/office/powerpoint/2010/main" val="3155582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E-Membership What it does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defTabSz="457200">
              <a:spcBef>
                <a:spcPts val="0"/>
              </a:spcBef>
              <a:spcAft>
                <a:spcPts val="1200"/>
              </a:spcAft>
              <a:buClrTx/>
              <a:buFont typeface="Wingdings" panose="05000000000000000000" pitchFamily="2" charset="2"/>
              <a:buChar char="§"/>
            </a:pPr>
            <a:r>
              <a:rPr lang="en-US" sz="2400" b="1" dirty="0">
                <a:solidFill>
                  <a:prstClr val="black"/>
                </a:solidFill>
              </a:rPr>
              <a:t>Another tool to get new men into your council – First Step</a:t>
            </a:r>
          </a:p>
          <a:p>
            <a:pPr defTabSz="457200">
              <a:spcBef>
                <a:spcPts val="0"/>
              </a:spcBef>
              <a:spcAft>
                <a:spcPts val="1200"/>
              </a:spcAft>
              <a:buClrTx/>
              <a:buFont typeface="Wingdings" panose="05000000000000000000" pitchFamily="2" charset="2"/>
              <a:buChar char="§"/>
            </a:pPr>
            <a:endParaRPr lang="en-US" sz="2400" b="1" dirty="0">
              <a:solidFill>
                <a:prstClr val="black"/>
              </a:solidFill>
            </a:endParaRPr>
          </a:p>
          <a:p>
            <a:pPr defTabSz="457200">
              <a:spcBef>
                <a:spcPts val="0"/>
              </a:spcBef>
              <a:spcAft>
                <a:spcPts val="1200"/>
              </a:spcAft>
              <a:buClrTx/>
              <a:buFont typeface="Wingdings" panose="05000000000000000000" pitchFamily="2" charset="2"/>
              <a:buChar char="§"/>
            </a:pPr>
            <a:r>
              <a:rPr lang="en-US" sz="2400" b="1" dirty="0">
                <a:solidFill>
                  <a:prstClr val="black"/>
                </a:solidFill>
              </a:rPr>
              <a:t>Allows men to learn about the Knights where they are – online</a:t>
            </a:r>
          </a:p>
          <a:p>
            <a:pPr defTabSz="457200">
              <a:spcBef>
                <a:spcPts val="0"/>
              </a:spcBef>
              <a:spcAft>
                <a:spcPts val="1200"/>
              </a:spcAft>
              <a:buClrTx/>
              <a:buFont typeface="Wingdings" panose="05000000000000000000" pitchFamily="2" charset="2"/>
              <a:buChar char="§"/>
            </a:pPr>
            <a:endParaRPr lang="en-US" sz="2400" b="1" dirty="0">
              <a:solidFill>
                <a:prstClr val="black"/>
              </a:solidFill>
            </a:endParaRPr>
          </a:p>
          <a:p>
            <a:pPr defTabSz="457200">
              <a:spcBef>
                <a:spcPts val="0"/>
              </a:spcBef>
              <a:spcAft>
                <a:spcPts val="1200"/>
              </a:spcAft>
              <a:buClrTx/>
              <a:buFont typeface="Wingdings" panose="05000000000000000000" pitchFamily="2" charset="2"/>
              <a:buChar char="§"/>
            </a:pPr>
            <a:r>
              <a:rPr lang="en-US" sz="2400" b="1" dirty="0">
                <a:solidFill>
                  <a:prstClr val="black"/>
                </a:solidFill>
              </a:rPr>
              <a:t>Amplifies the Knights message</a:t>
            </a:r>
          </a:p>
          <a:p>
            <a:pPr defTabSz="457200">
              <a:spcBef>
                <a:spcPts val="0"/>
              </a:spcBef>
              <a:spcAft>
                <a:spcPts val="1200"/>
              </a:spcAft>
              <a:buClrTx/>
              <a:buFont typeface="Wingdings" panose="05000000000000000000" pitchFamily="2" charset="2"/>
              <a:buChar char="§"/>
            </a:pPr>
            <a:endParaRPr lang="en-US" sz="2400" b="1" dirty="0">
              <a:solidFill>
                <a:prstClr val="black"/>
              </a:solidFill>
            </a:endParaRPr>
          </a:p>
          <a:p>
            <a:pPr defTabSz="457200">
              <a:spcBef>
                <a:spcPts val="0"/>
              </a:spcBef>
              <a:spcAft>
                <a:spcPts val="1200"/>
              </a:spcAft>
              <a:buClrTx/>
              <a:buFont typeface="Wingdings" panose="05000000000000000000" pitchFamily="2" charset="2"/>
              <a:buChar char="§"/>
            </a:pPr>
            <a:endParaRPr lang="en-US" sz="3600" b="1" dirty="0">
              <a:solidFill>
                <a:prstClr val="black"/>
              </a:solidFill>
            </a:endParaRPr>
          </a:p>
          <a:p>
            <a:pPr marL="457200" lvl="1" indent="0">
              <a:buNone/>
            </a:pPr>
            <a:endParaRPr lang="en-US" dirty="0"/>
          </a:p>
        </p:txBody>
      </p:sp>
    </p:spTree>
    <p:extLst>
      <p:ext uri="{BB962C8B-B14F-4D97-AF65-F5344CB8AC3E}">
        <p14:creationId xmlns:p14="http://schemas.microsoft.com/office/powerpoint/2010/main" val="1253173279"/>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E-Membership What it not do</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defTabSz="457200">
              <a:spcBef>
                <a:spcPts val="0"/>
              </a:spcBef>
              <a:spcAft>
                <a:spcPts val="1200"/>
              </a:spcAft>
              <a:buClrTx/>
              <a:buFont typeface="Wingdings" panose="05000000000000000000" pitchFamily="2" charset="2"/>
              <a:buChar char="§"/>
            </a:pPr>
            <a:r>
              <a:rPr lang="en-US" sz="2400" b="1" dirty="0">
                <a:solidFill>
                  <a:prstClr val="black"/>
                </a:solidFill>
              </a:rPr>
              <a:t>Does not change membership requirements</a:t>
            </a:r>
          </a:p>
          <a:p>
            <a:pPr defTabSz="457200">
              <a:spcBef>
                <a:spcPts val="0"/>
              </a:spcBef>
              <a:spcAft>
                <a:spcPts val="1200"/>
              </a:spcAft>
              <a:buClrTx/>
              <a:buFont typeface="Wingdings" panose="05000000000000000000" pitchFamily="2" charset="2"/>
              <a:buChar char="§"/>
            </a:pPr>
            <a:r>
              <a:rPr lang="en-US" sz="2400" b="1" dirty="0">
                <a:solidFill>
                  <a:prstClr val="black"/>
                </a:solidFill>
              </a:rPr>
              <a:t>Does not eliminate degrees</a:t>
            </a:r>
          </a:p>
          <a:p>
            <a:pPr defTabSz="457200">
              <a:spcBef>
                <a:spcPts val="0"/>
              </a:spcBef>
              <a:spcAft>
                <a:spcPts val="1200"/>
              </a:spcAft>
              <a:buClrTx/>
              <a:buFont typeface="Wingdings" panose="05000000000000000000" pitchFamily="2" charset="2"/>
              <a:buChar char="§"/>
            </a:pPr>
            <a:r>
              <a:rPr lang="en-US" sz="2400" b="1" dirty="0">
                <a:solidFill>
                  <a:prstClr val="black"/>
                </a:solidFill>
              </a:rPr>
              <a:t>Does not eliminate councils</a:t>
            </a:r>
          </a:p>
          <a:p>
            <a:pPr defTabSz="457200">
              <a:spcBef>
                <a:spcPts val="0"/>
              </a:spcBef>
              <a:spcAft>
                <a:spcPts val="1200"/>
              </a:spcAft>
              <a:buClrTx/>
              <a:buFont typeface="Wingdings" panose="05000000000000000000" pitchFamily="2" charset="2"/>
              <a:buChar char="§"/>
            </a:pPr>
            <a:r>
              <a:rPr lang="en-US" sz="2400" b="1" dirty="0">
                <a:solidFill>
                  <a:prstClr val="black"/>
                </a:solidFill>
              </a:rPr>
              <a:t>Does not eliminate dues</a:t>
            </a:r>
          </a:p>
          <a:p>
            <a:pPr defTabSz="457200">
              <a:spcBef>
                <a:spcPts val="0"/>
              </a:spcBef>
              <a:spcAft>
                <a:spcPts val="1200"/>
              </a:spcAft>
              <a:buClrTx/>
              <a:buFont typeface="Wingdings" panose="05000000000000000000" pitchFamily="2" charset="2"/>
              <a:buChar char="§"/>
            </a:pPr>
            <a:r>
              <a:rPr lang="en-US" sz="2400" b="1" dirty="0">
                <a:solidFill>
                  <a:prstClr val="black"/>
                </a:solidFill>
              </a:rPr>
              <a:t>Does not create a new member class</a:t>
            </a:r>
          </a:p>
          <a:p>
            <a:pPr defTabSz="457200">
              <a:spcBef>
                <a:spcPts val="0"/>
              </a:spcBef>
              <a:spcAft>
                <a:spcPts val="1200"/>
              </a:spcAft>
              <a:buClrTx/>
              <a:buFont typeface="Wingdings" panose="05000000000000000000" pitchFamily="2" charset="2"/>
              <a:buChar char="§"/>
            </a:pPr>
            <a:endParaRPr lang="en-US" sz="3600" b="1" dirty="0">
              <a:solidFill>
                <a:prstClr val="black"/>
              </a:solidFill>
            </a:endParaRPr>
          </a:p>
          <a:p>
            <a:pPr marL="457200" lvl="1" indent="0">
              <a:buNone/>
            </a:pPr>
            <a:endParaRPr lang="en-US" dirty="0"/>
          </a:p>
        </p:txBody>
      </p:sp>
    </p:spTree>
    <p:extLst>
      <p:ext uri="{BB962C8B-B14F-4D97-AF65-F5344CB8AC3E}">
        <p14:creationId xmlns:p14="http://schemas.microsoft.com/office/powerpoint/2010/main" val="1485477103"/>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E-Membership What do they get</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lnSpcReduction="10000"/>
          </a:bodyPr>
          <a:lstStyle/>
          <a:p>
            <a:pPr defTabSz="457200">
              <a:spcBef>
                <a:spcPts val="0"/>
              </a:spcBef>
              <a:spcAft>
                <a:spcPts val="1200"/>
              </a:spcAft>
              <a:buClrTx/>
              <a:buFont typeface="Wingdings" panose="05000000000000000000" pitchFamily="2" charset="2"/>
              <a:buChar char="§"/>
            </a:pPr>
            <a:r>
              <a:rPr lang="en-US" sz="2400" b="1" dirty="0">
                <a:solidFill>
                  <a:prstClr val="black"/>
                </a:solidFill>
              </a:rPr>
              <a:t>Welcome package</a:t>
            </a:r>
          </a:p>
          <a:p>
            <a:pPr defTabSz="457200">
              <a:spcBef>
                <a:spcPts val="0"/>
              </a:spcBef>
              <a:spcAft>
                <a:spcPts val="1200"/>
              </a:spcAft>
              <a:buClrTx/>
              <a:buFont typeface="Wingdings" panose="05000000000000000000" pitchFamily="2" charset="2"/>
              <a:buChar char="§"/>
            </a:pPr>
            <a:r>
              <a:rPr lang="en-US" sz="2400" b="1" dirty="0">
                <a:solidFill>
                  <a:prstClr val="black"/>
                </a:solidFill>
              </a:rPr>
              <a:t>Access to Online Membership Portal</a:t>
            </a:r>
          </a:p>
          <a:p>
            <a:pPr defTabSz="457200">
              <a:spcBef>
                <a:spcPts val="0"/>
              </a:spcBef>
              <a:spcAft>
                <a:spcPts val="1200"/>
              </a:spcAft>
              <a:buClrTx/>
              <a:buFont typeface="Wingdings" panose="05000000000000000000" pitchFamily="2" charset="2"/>
              <a:buChar char="§"/>
            </a:pPr>
            <a:r>
              <a:rPr lang="en-US" sz="2400" b="1" dirty="0">
                <a:solidFill>
                  <a:prstClr val="black"/>
                </a:solidFill>
              </a:rPr>
              <a:t>Communications</a:t>
            </a:r>
          </a:p>
          <a:p>
            <a:pPr lvl="1" defTabSz="457200">
              <a:spcBef>
                <a:spcPts val="0"/>
              </a:spcBef>
              <a:spcAft>
                <a:spcPts val="1200"/>
              </a:spcAft>
              <a:buClrTx/>
              <a:buFont typeface="Wingdings" panose="05000000000000000000" pitchFamily="2" charset="2"/>
              <a:buChar char="§"/>
            </a:pPr>
            <a:r>
              <a:rPr lang="en-US" sz="2200" b="1" dirty="0">
                <a:solidFill>
                  <a:prstClr val="black"/>
                </a:solidFill>
              </a:rPr>
              <a:t>Programs and events </a:t>
            </a:r>
          </a:p>
          <a:p>
            <a:pPr defTabSz="457200">
              <a:spcBef>
                <a:spcPts val="0"/>
              </a:spcBef>
              <a:spcAft>
                <a:spcPts val="1200"/>
              </a:spcAft>
              <a:buClrTx/>
              <a:buFont typeface="Wingdings" panose="05000000000000000000" pitchFamily="2" charset="2"/>
              <a:buChar char="§"/>
            </a:pPr>
            <a:r>
              <a:rPr lang="en-US" sz="2400" b="1" dirty="0">
                <a:solidFill>
                  <a:prstClr val="black"/>
                </a:solidFill>
              </a:rPr>
              <a:t>Columbia Magazine</a:t>
            </a:r>
          </a:p>
          <a:p>
            <a:pPr defTabSz="457200">
              <a:spcBef>
                <a:spcPts val="0"/>
              </a:spcBef>
              <a:spcAft>
                <a:spcPts val="1200"/>
              </a:spcAft>
              <a:buClrTx/>
              <a:buFont typeface="Wingdings" panose="05000000000000000000" pitchFamily="2" charset="2"/>
              <a:buChar char="§"/>
            </a:pPr>
            <a:r>
              <a:rPr lang="en-US" sz="2400" b="1" dirty="0">
                <a:solidFill>
                  <a:prstClr val="black"/>
                </a:solidFill>
              </a:rPr>
              <a:t>Access to Insurance and other benefits</a:t>
            </a:r>
          </a:p>
          <a:p>
            <a:pPr defTabSz="457200">
              <a:spcBef>
                <a:spcPts val="0"/>
              </a:spcBef>
              <a:spcAft>
                <a:spcPts val="1200"/>
              </a:spcAft>
              <a:buClrTx/>
              <a:buFont typeface="Wingdings" panose="05000000000000000000" pitchFamily="2" charset="2"/>
              <a:buChar char="§"/>
            </a:pPr>
            <a:endParaRPr lang="en-US" sz="2400" b="1" dirty="0">
              <a:solidFill>
                <a:prstClr val="black"/>
              </a:solidFill>
            </a:endParaRPr>
          </a:p>
          <a:p>
            <a:pPr defTabSz="457200">
              <a:spcBef>
                <a:spcPts val="0"/>
              </a:spcBef>
              <a:spcAft>
                <a:spcPts val="1200"/>
              </a:spcAft>
              <a:buClrTx/>
              <a:buFont typeface="Wingdings" panose="05000000000000000000" pitchFamily="2" charset="2"/>
              <a:buChar char="§"/>
            </a:pPr>
            <a:endParaRPr lang="en-US" sz="3600" b="1" dirty="0">
              <a:solidFill>
                <a:prstClr val="black"/>
              </a:solidFill>
            </a:endParaRPr>
          </a:p>
          <a:p>
            <a:pPr marL="457200" lvl="1" indent="0">
              <a:buNone/>
            </a:pPr>
            <a:endParaRPr lang="en-US" dirty="0"/>
          </a:p>
        </p:txBody>
      </p:sp>
    </p:spTree>
    <p:extLst>
      <p:ext uri="{BB962C8B-B14F-4D97-AF65-F5344CB8AC3E}">
        <p14:creationId xmlns:p14="http://schemas.microsoft.com/office/powerpoint/2010/main" val="2219994972"/>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E-Membership</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defTabSz="457200">
              <a:spcBef>
                <a:spcPts val="0"/>
              </a:spcBef>
              <a:spcAft>
                <a:spcPts val="1200"/>
              </a:spcAft>
              <a:buClrTx/>
              <a:buFont typeface="Wingdings" panose="05000000000000000000" pitchFamily="2" charset="2"/>
              <a:buChar char="§"/>
            </a:pPr>
            <a:endParaRPr lang="en-US" sz="2400" b="1" dirty="0">
              <a:solidFill>
                <a:prstClr val="black"/>
              </a:solidFill>
            </a:endParaRPr>
          </a:p>
          <a:p>
            <a:pPr defTabSz="457200">
              <a:spcBef>
                <a:spcPts val="0"/>
              </a:spcBef>
              <a:spcAft>
                <a:spcPts val="1200"/>
              </a:spcAft>
              <a:buClrTx/>
              <a:buFont typeface="Wingdings" panose="05000000000000000000" pitchFamily="2" charset="2"/>
              <a:buChar char="§"/>
            </a:pPr>
            <a:endParaRPr lang="en-US" sz="2400" b="1" dirty="0">
              <a:solidFill>
                <a:prstClr val="black"/>
              </a:solidFill>
            </a:endParaRPr>
          </a:p>
          <a:p>
            <a:pPr defTabSz="457200">
              <a:spcBef>
                <a:spcPts val="0"/>
              </a:spcBef>
              <a:spcAft>
                <a:spcPts val="1200"/>
              </a:spcAft>
              <a:buClrTx/>
              <a:buFont typeface="Wingdings" panose="05000000000000000000" pitchFamily="2" charset="2"/>
              <a:buChar char="§"/>
            </a:pPr>
            <a:endParaRPr lang="en-US" sz="2400" b="1" dirty="0">
              <a:solidFill>
                <a:prstClr val="black"/>
              </a:solidFill>
            </a:endParaRPr>
          </a:p>
          <a:p>
            <a:pPr marL="0" indent="0" algn="ctr" defTabSz="457200">
              <a:spcBef>
                <a:spcPts val="0"/>
              </a:spcBef>
              <a:spcAft>
                <a:spcPts val="1200"/>
              </a:spcAft>
              <a:buClrTx/>
              <a:buNone/>
            </a:pPr>
            <a:r>
              <a:rPr lang="en-US" sz="2400" b="1" dirty="0">
                <a:solidFill>
                  <a:prstClr val="black"/>
                </a:solidFill>
                <a:hlinkClick r:id="rId4"/>
              </a:rPr>
              <a:t>http://kofc.org/un/joinus</a:t>
            </a:r>
            <a:endParaRPr lang="en-US" sz="2400" b="1" dirty="0">
              <a:solidFill>
                <a:prstClr val="black"/>
              </a:solidFill>
            </a:endParaRPr>
          </a:p>
          <a:p>
            <a:pPr defTabSz="457200">
              <a:spcBef>
                <a:spcPts val="0"/>
              </a:spcBef>
              <a:spcAft>
                <a:spcPts val="1200"/>
              </a:spcAft>
              <a:buClrTx/>
              <a:buFont typeface="Wingdings" panose="05000000000000000000" pitchFamily="2" charset="2"/>
              <a:buChar char="§"/>
            </a:pPr>
            <a:endParaRPr lang="en-US" sz="3600" b="1" dirty="0">
              <a:solidFill>
                <a:prstClr val="black"/>
              </a:solidFill>
            </a:endParaRPr>
          </a:p>
          <a:p>
            <a:pPr marL="457200" lvl="1" indent="0">
              <a:buNone/>
            </a:pPr>
            <a:endParaRPr lang="en-US" dirty="0"/>
          </a:p>
        </p:txBody>
      </p:sp>
    </p:spTree>
    <p:extLst>
      <p:ext uri="{BB962C8B-B14F-4D97-AF65-F5344CB8AC3E}">
        <p14:creationId xmlns:p14="http://schemas.microsoft.com/office/powerpoint/2010/main" val="2133591075"/>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94AEC2E-0CC7-4E04-AD04-16CE84F08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49" y="0"/>
            <a:ext cx="9500089" cy="5341192"/>
          </a:xfrm>
          <a:prstGeom prst="rect">
            <a:avLst/>
          </a:prstGeom>
        </p:spPr>
      </p:pic>
    </p:spTree>
    <p:extLst>
      <p:ext uri="{BB962C8B-B14F-4D97-AF65-F5344CB8AC3E}">
        <p14:creationId xmlns:p14="http://schemas.microsoft.com/office/powerpoint/2010/main" val="48430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9" y="629266"/>
            <a:ext cx="5127031" cy="1676603"/>
          </a:xfrm>
        </p:spPr>
        <p:txBody>
          <a:bodyPr>
            <a:normAutofit/>
          </a:bodyPr>
          <a:lstStyle/>
          <a:p>
            <a:r>
              <a:rPr lang="en-US" b="1" i="1" dirty="0"/>
              <a:t>Year to Date Stats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48930" y="2438400"/>
            <a:ext cx="5127029" cy="3785419"/>
          </a:xfrm>
        </p:spPr>
        <p:txBody>
          <a:bodyPr>
            <a:normAutofit fontScale="92500" lnSpcReduction="20000"/>
          </a:bodyPr>
          <a:lstStyle/>
          <a:p>
            <a:r>
              <a:rPr lang="en-US" dirty="0"/>
              <a:t>2 councils met insurance goal – 1522, 11995</a:t>
            </a:r>
          </a:p>
          <a:p>
            <a:endParaRPr lang="en-US" dirty="0"/>
          </a:p>
          <a:p>
            <a:r>
              <a:rPr lang="en-US" dirty="0"/>
              <a:t>3 councils at 50% or higher – 7087, 8038, 9409</a:t>
            </a:r>
          </a:p>
          <a:p>
            <a:endParaRPr lang="en-US" sz="1800" i="1" dirty="0"/>
          </a:p>
          <a:p>
            <a:pPr marL="0" indent="0">
              <a:buNone/>
            </a:pPr>
            <a:endParaRPr lang="en-US" sz="1800" i="1" dirty="0"/>
          </a:p>
          <a:p>
            <a:pPr marL="0" indent="0">
              <a:buNone/>
            </a:pPr>
            <a:endParaRPr lang="en-US" sz="1800" i="1" dirty="0"/>
          </a:p>
          <a:p>
            <a:pPr marL="0" indent="0">
              <a:buNone/>
            </a:pPr>
            <a:r>
              <a:rPr lang="en-US" sz="1800" i="1" dirty="0"/>
              <a:t>As of 01/03/2019</a:t>
            </a:r>
            <a:endParaRPr lang="en-US" dirty="0"/>
          </a:p>
        </p:txBody>
      </p:sp>
    </p:spTree>
    <p:extLst>
      <p:ext uri="{BB962C8B-B14F-4D97-AF65-F5344CB8AC3E}">
        <p14:creationId xmlns:p14="http://schemas.microsoft.com/office/powerpoint/2010/main" val="2841515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AEC2E-0CC7-4E04-AD04-16CE84F08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49" y="0"/>
            <a:ext cx="9500088" cy="5341192"/>
          </a:xfrm>
          <a:prstGeom prst="rect">
            <a:avLst/>
          </a:prstGeom>
        </p:spPr>
      </p:pic>
    </p:spTree>
    <p:extLst>
      <p:ext uri="{BB962C8B-B14F-4D97-AF65-F5344CB8AC3E}">
        <p14:creationId xmlns:p14="http://schemas.microsoft.com/office/powerpoint/2010/main" val="3996225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AEC2E-0CC7-4E04-AD04-16CE84F08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49" y="0"/>
            <a:ext cx="9500088" cy="5341191"/>
          </a:xfrm>
          <a:prstGeom prst="rect">
            <a:avLst/>
          </a:prstGeom>
        </p:spPr>
      </p:pic>
    </p:spTree>
    <p:extLst>
      <p:ext uri="{BB962C8B-B14F-4D97-AF65-F5344CB8AC3E}">
        <p14:creationId xmlns:p14="http://schemas.microsoft.com/office/powerpoint/2010/main" val="1508942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AEC2E-0CC7-4E04-AD04-16CE84F08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49" y="0"/>
            <a:ext cx="9500087" cy="5341191"/>
          </a:xfrm>
          <a:prstGeom prst="rect">
            <a:avLst/>
          </a:prstGeom>
        </p:spPr>
      </p:pic>
    </p:spTree>
    <p:extLst>
      <p:ext uri="{BB962C8B-B14F-4D97-AF65-F5344CB8AC3E}">
        <p14:creationId xmlns:p14="http://schemas.microsoft.com/office/powerpoint/2010/main" val="583703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E-Membership</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defTabSz="457200">
              <a:spcBef>
                <a:spcPts val="0"/>
              </a:spcBef>
              <a:spcAft>
                <a:spcPts val="1200"/>
              </a:spcAft>
              <a:buClrTx/>
              <a:buFont typeface="Wingdings" panose="05000000000000000000" pitchFamily="2" charset="2"/>
              <a:buChar char="§"/>
            </a:pPr>
            <a:endParaRPr lang="en-US" sz="2400" b="1" dirty="0">
              <a:solidFill>
                <a:prstClr val="black"/>
              </a:solidFill>
            </a:endParaRPr>
          </a:p>
          <a:p>
            <a:pPr defTabSz="457200">
              <a:spcBef>
                <a:spcPts val="0"/>
              </a:spcBef>
              <a:spcAft>
                <a:spcPts val="1200"/>
              </a:spcAft>
              <a:buClrTx/>
              <a:buFont typeface="Wingdings" panose="05000000000000000000" pitchFamily="2" charset="2"/>
              <a:buChar char="§"/>
            </a:pPr>
            <a:endParaRPr lang="en-US" sz="2400" b="1" dirty="0">
              <a:solidFill>
                <a:prstClr val="black"/>
              </a:solidFill>
            </a:endParaRPr>
          </a:p>
          <a:p>
            <a:pPr defTabSz="457200">
              <a:spcBef>
                <a:spcPts val="0"/>
              </a:spcBef>
              <a:spcAft>
                <a:spcPts val="1200"/>
              </a:spcAft>
              <a:buClrTx/>
              <a:buFont typeface="Wingdings" panose="05000000000000000000" pitchFamily="2" charset="2"/>
              <a:buChar char="§"/>
            </a:pPr>
            <a:endParaRPr lang="en-US" sz="2400" b="1" dirty="0">
              <a:solidFill>
                <a:prstClr val="black"/>
              </a:solidFill>
            </a:endParaRPr>
          </a:p>
          <a:p>
            <a:pPr defTabSz="457200">
              <a:spcBef>
                <a:spcPts val="0"/>
              </a:spcBef>
              <a:spcAft>
                <a:spcPts val="1200"/>
              </a:spcAft>
              <a:buClrTx/>
              <a:buFont typeface="Wingdings" panose="05000000000000000000" pitchFamily="2" charset="2"/>
              <a:buChar char="§"/>
            </a:pPr>
            <a:endParaRPr lang="en-US" sz="3600" b="1" dirty="0">
              <a:solidFill>
                <a:prstClr val="black"/>
              </a:solidFill>
            </a:endParaRPr>
          </a:p>
          <a:p>
            <a:pPr marL="457200" lvl="1" indent="0">
              <a:buNone/>
            </a:pPr>
            <a:endParaRPr lang="en-US" dirty="0"/>
          </a:p>
        </p:txBody>
      </p:sp>
      <p:pic>
        <p:nvPicPr>
          <p:cNvPr id="6" name="Picture 5" descr="A screenshot of a cell phone&#10;&#10;Description automatically generated">
            <a:extLst>
              <a:ext uri="{FF2B5EF4-FFF2-40B4-BE49-F238E27FC236}">
                <a16:creationId xmlns:a16="http://schemas.microsoft.com/office/drawing/2014/main" id="{D22C7783-6710-48A3-8E29-13DF3A09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97" y="2700683"/>
            <a:ext cx="5547159" cy="2616904"/>
          </a:xfrm>
          <a:prstGeom prst="rect">
            <a:avLst/>
          </a:prstGeom>
        </p:spPr>
      </p:pic>
    </p:spTree>
    <p:extLst>
      <p:ext uri="{BB962C8B-B14F-4D97-AF65-F5344CB8AC3E}">
        <p14:creationId xmlns:p14="http://schemas.microsoft.com/office/powerpoint/2010/main" val="3488477366"/>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AEC2E-0CC7-4E04-AD04-16CE84F08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49" y="0"/>
            <a:ext cx="9500087" cy="5341190"/>
          </a:xfrm>
          <a:prstGeom prst="rect">
            <a:avLst/>
          </a:prstGeom>
        </p:spPr>
      </p:pic>
    </p:spTree>
    <p:extLst>
      <p:ext uri="{BB962C8B-B14F-4D97-AF65-F5344CB8AC3E}">
        <p14:creationId xmlns:p14="http://schemas.microsoft.com/office/powerpoint/2010/main" val="1136953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fontScale="90000"/>
          </a:bodyPr>
          <a:lstStyle/>
          <a:p>
            <a:r>
              <a:rPr lang="en-US" b="1" i="1" dirty="0"/>
              <a:t>Retention – When does retention start?</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marL="800100" lvl="1" indent="-342900">
              <a:buFont typeface="+mj-lt"/>
              <a:buAutoNum type="arabicPeriod"/>
            </a:pPr>
            <a:r>
              <a:rPr lang="en-US" dirty="0"/>
              <a:t>As soon as a member signs the form 100?</a:t>
            </a:r>
          </a:p>
          <a:p>
            <a:pPr marL="800100" lvl="1" indent="-342900">
              <a:buFont typeface="+mj-lt"/>
              <a:buAutoNum type="arabicPeriod"/>
            </a:pPr>
            <a:endParaRPr lang="en-US" dirty="0"/>
          </a:p>
          <a:p>
            <a:pPr marL="800100" lvl="1" indent="-342900">
              <a:buFont typeface="+mj-lt"/>
              <a:buAutoNum type="arabicPeriod"/>
            </a:pPr>
            <a:r>
              <a:rPr lang="en-US" dirty="0"/>
              <a:t>After the first degree?</a:t>
            </a:r>
          </a:p>
          <a:p>
            <a:pPr marL="800100" lvl="1" indent="-342900">
              <a:buFont typeface="+mj-lt"/>
              <a:buAutoNum type="arabicPeriod"/>
            </a:pPr>
            <a:endParaRPr lang="en-US" dirty="0"/>
          </a:p>
          <a:p>
            <a:pPr marL="800100" lvl="1" indent="-342900">
              <a:buFont typeface="+mj-lt"/>
              <a:buAutoNum type="arabicPeriod"/>
            </a:pPr>
            <a:r>
              <a:rPr lang="en-US" dirty="0"/>
              <a:t>When the member is a year behind in dues?</a:t>
            </a:r>
          </a:p>
        </p:txBody>
      </p:sp>
    </p:spTree>
    <p:extLst>
      <p:ext uri="{BB962C8B-B14F-4D97-AF65-F5344CB8AC3E}">
        <p14:creationId xmlns:p14="http://schemas.microsoft.com/office/powerpoint/2010/main" val="32611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fontScale="90000"/>
          </a:bodyPr>
          <a:lstStyle/>
          <a:p>
            <a:r>
              <a:rPr lang="en-US" b="1" i="1" dirty="0"/>
              <a:t>Retention – When does retention start?</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marL="800100" lvl="1" indent="-342900">
              <a:buFont typeface="+mj-lt"/>
              <a:buAutoNum type="arabicPeriod"/>
            </a:pPr>
            <a:r>
              <a:rPr lang="en-US" sz="2400" b="1" dirty="0"/>
              <a:t>As soon as a member signs the form 100?</a:t>
            </a:r>
          </a:p>
          <a:p>
            <a:pPr marL="800100" lvl="1" indent="-342900">
              <a:buFont typeface="+mj-lt"/>
              <a:buAutoNum type="arabicPeriod"/>
            </a:pPr>
            <a:endParaRPr lang="en-US" dirty="0"/>
          </a:p>
          <a:p>
            <a:pPr marL="800100" lvl="1" indent="-342900">
              <a:buFont typeface="+mj-lt"/>
              <a:buAutoNum type="arabicPeriod"/>
            </a:pPr>
            <a:r>
              <a:rPr lang="en-US" dirty="0"/>
              <a:t>After the first degree?</a:t>
            </a:r>
          </a:p>
          <a:p>
            <a:pPr marL="800100" lvl="1" indent="-342900">
              <a:buFont typeface="+mj-lt"/>
              <a:buAutoNum type="arabicPeriod"/>
            </a:pPr>
            <a:endParaRPr lang="en-US" dirty="0"/>
          </a:p>
          <a:p>
            <a:pPr marL="800100" lvl="1" indent="-342900">
              <a:buFont typeface="+mj-lt"/>
              <a:buAutoNum type="arabicPeriod"/>
            </a:pPr>
            <a:r>
              <a:rPr lang="en-US" dirty="0"/>
              <a:t>When the member is a year behind in dues?</a:t>
            </a:r>
          </a:p>
          <a:p>
            <a:pPr marL="800100" lvl="1" indent="-342900">
              <a:buFont typeface="+mj-lt"/>
              <a:buAutoNum type="arabicPeriod"/>
            </a:pPr>
            <a:endParaRPr lang="en-US" dirty="0"/>
          </a:p>
          <a:p>
            <a:pPr marL="457200" lvl="1" indent="0">
              <a:buNone/>
            </a:pPr>
            <a:r>
              <a:rPr lang="en-US" dirty="0"/>
              <a:t>Retention starts as soon as a member decides to join</a:t>
            </a:r>
          </a:p>
        </p:txBody>
      </p:sp>
    </p:spTree>
    <p:extLst>
      <p:ext uri="{BB962C8B-B14F-4D97-AF65-F5344CB8AC3E}">
        <p14:creationId xmlns:p14="http://schemas.microsoft.com/office/powerpoint/2010/main" val="2395944934"/>
      </p:ext>
    </p:extLst>
  </p:cSld>
  <p:clrMapOvr>
    <a:masterClrMapping/>
  </p:clrMapOvr>
  <p:transition spd="med">
    <p:pull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fontScale="90000"/>
          </a:bodyPr>
          <a:lstStyle/>
          <a:p>
            <a:r>
              <a:rPr lang="en-US" b="1" i="1" dirty="0"/>
              <a:t>Retention – What is role of the Retention Committee?</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marL="800100" lvl="1" indent="-342900">
              <a:buFont typeface="+mj-lt"/>
              <a:buAutoNum type="arabicPeriod"/>
            </a:pPr>
            <a:r>
              <a:rPr lang="en-US" dirty="0"/>
              <a:t>Attempt to contact members before being suspended</a:t>
            </a:r>
          </a:p>
          <a:p>
            <a:pPr marL="800100" lvl="1" indent="-342900">
              <a:buFont typeface="+mj-lt"/>
              <a:buAutoNum type="arabicPeriod"/>
            </a:pPr>
            <a:r>
              <a:rPr lang="en-US" dirty="0"/>
              <a:t>Contact members who are behind on their dues</a:t>
            </a:r>
          </a:p>
          <a:p>
            <a:pPr marL="800100" lvl="1" indent="-342900">
              <a:buFont typeface="+mj-lt"/>
              <a:buAutoNum type="arabicPeriod"/>
            </a:pPr>
            <a:r>
              <a:rPr lang="en-US" dirty="0"/>
              <a:t>Contact to members to get them engaged in council activities</a:t>
            </a:r>
          </a:p>
          <a:p>
            <a:pPr marL="800100" lvl="1" indent="-342900">
              <a:buFont typeface="+mj-lt"/>
              <a:buAutoNum type="arabicPeriod"/>
            </a:pPr>
            <a:endParaRPr lang="en-US" b="1" dirty="0"/>
          </a:p>
          <a:p>
            <a:pPr marL="457200" lvl="1" indent="0" algn="ctr">
              <a:buNone/>
            </a:pPr>
            <a:r>
              <a:rPr lang="en-US" b="1" dirty="0"/>
              <a:t>The retention committee should maintain contact with members to make sure they are engaged in council activities</a:t>
            </a:r>
          </a:p>
          <a:p>
            <a:pPr marL="457200" lvl="1" indent="0" algn="ctr">
              <a:buNone/>
            </a:pPr>
            <a:endParaRPr lang="en-US" b="1" dirty="0"/>
          </a:p>
          <a:p>
            <a:pPr marL="800100" lvl="1" indent="-342900">
              <a:buFont typeface="+mj-lt"/>
              <a:buAutoNum type="arabicPeriod"/>
            </a:pPr>
            <a:endParaRPr lang="en-US" dirty="0"/>
          </a:p>
        </p:txBody>
      </p:sp>
    </p:spTree>
    <p:extLst>
      <p:ext uri="{BB962C8B-B14F-4D97-AF65-F5344CB8AC3E}">
        <p14:creationId xmlns:p14="http://schemas.microsoft.com/office/powerpoint/2010/main" val="2438024952"/>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3BD8-D395-46BE-B5FC-1FE605C1CAB0}"/>
              </a:ext>
            </a:extLst>
          </p:cNvPr>
          <p:cNvSpPr>
            <a:spLocks noGrp="1"/>
          </p:cNvSpPr>
          <p:nvPr>
            <p:ph type="title"/>
          </p:nvPr>
        </p:nvSpPr>
        <p:spPr/>
        <p:txBody>
          <a:bodyPr/>
          <a:lstStyle/>
          <a:p>
            <a:r>
              <a:rPr lang="en-US" dirty="0"/>
              <a:t>Retention – 2 paths</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07474" y="1752600"/>
            <a:ext cx="4622800" cy="3903552"/>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07549" y="1752600"/>
            <a:ext cx="3013394" cy="4114800"/>
          </a:xfrm>
        </p:spPr>
      </p:pic>
    </p:spTree>
    <p:extLst>
      <p:ext uri="{BB962C8B-B14F-4D97-AF65-F5344CB8AC3E}">
        <p14:creationId xmlns:p14="http://schemas.microsoft.com/office/powerpoint/2010/main" val="426697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fontScale="90000"/>
          </a:bodyPr>
          <a:lstStyle/>
          <a:p>
            <a:r>
              <a:rPr lang="en-US" b="1" i="1" dirty="0"/>
              <a:t>Retention – How do you engage members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marL="742950" lvl="1" indent="-285750"/>
            <a:r>
              <a:rPr lang="en-US" dirty="0"/>
              <a:t>Assign a Mentor</a:t>
            </a:r>
          </a:p>
          <a:p>
            <a:pPr marL="1092200" lvl="2" indent="-285750"/>
            <a:r>
              <a:rPr lang="en-US" dirty="0"/>
              <a:t>Someone with similar interests</a:t>
            </a:r>
          </a:p>
          <a:p>
            <a:pPr marL="1092200" lvl="2" indent="-285750"/>
            <a:r>
              <a:rPr lang="en-US" dirty="0"/>
              <a:t>Someone they respect</a:t>
            </a:r>
          </a:p>
          <a:p>
            <a:pPr marL="1092200" lvl="2" indent="-285750"/>
            <a:r>
              <a:rPr lang="en-US" dirty="0"/>
              <a:t>Someone skilled at reaching out to new members</a:t>
            </a:r>
          </a:p>
          <a:p>
            <a:pPr marL="742950" lvl="1" indent="-285750"/>
            <a:r>
              <a:rPr lang="en-US" dirty="0"/>
              <a:t>Mentor’s duties</a:t>
            </a:r>
          </a:p>
          <a:p>
            <a:pPr marL="1092200" lvl="2" indent="-285750"/>
            <a:r>
              <a:rPr lang="en-US" dirty="0"/>
              <a:t>Shepard the new member into programs and activities</a:t>
            </a:r>
          </a:p>
          <a:p>
            <a:pPr marL="1092200" lvl="2" indent="-285750"/>
            <a:r>
              <a:rPr lang="en-US" dirty="0"/>
              <a:t>Encourage advancement</a:t>
            </a:r>
          </a:p>
          <a:p>
            <a:pPr marL="1092200" lvl="2" indent="-285750"/>
            <a:r>
              <a:rPr lang="en-US" b="1" dirty="0"/>
              <a:t>NOT</a:t>
            </a:r>
            <a:r>
              <a:rPr lang="en-US" dirty="0"/>
              <a:t> force to attend meetings</a:t>
            </a:r>
            <a:endParaRPr lang="en-US" b="1" dirty="0"/>
          </a:p>
        </p:txBody>
      </p:sp>
    </p:spTree>
    <p:extLst>
      <p:ext uri="{BB962C8B-B14F-4D97-AF65-F5344CB8AC3E}">
        <p14:creationId xmlns:p14="http://schemas.microsoft.com/office/powerpoint/2010/main" val="298067796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9" y="629266"/>
            <a:ext cx="5127031" cy="1676603"/>
          </a:xfrm>
        </p:spPr>
        <p:txBody>
          <a:bodyPr>
            <a:normAutofit/>
          </a:bodyPr>
          <a:lstStyle/>
          <a:p>
            <a:r>
              <a:rPr lang="en-US" b="1" i="1" dirty="0"/>
              <a:t>Year to Date Stats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48930" y="2438400"/>
            <a:ext cx="5127029" cy="3785419"/>
          </a:xfrm>
        </p:spPr>
        <p:txBody>
          <a:bodyPr>
            <a:normAutofit/>
          </a:bodyPr>
          <a:lstStyle/>
          <a:p>
            <a:r>
              <a:rPr lang="en-US"/>
              <a:t>26 </a:t>
            </a:r>
            <a:r>
              <a:rPr lang="en-US" dirty="0"/>
              <a:t>councils have not recruited 1 new member</a:t>
            </a:r>
          </a:p>
          <a:p>
            <a:endParaRPr lang="en-US" dirty="0"/>
          </a:p>
          <a:p>
            <a:r>
              <a:rPr lang="en-US" dirty="0"/>
              <a:t>Loss of 70 members from 12 councils – 2 council totaled 38 members</a:t>
            </a:r>
          </a:p>
          <a:p>
            <a:pPr marL="0" indent="0">
              <a:buNone/>
            </a:pPr>
            <a:r>
              <a:rPr lang="en-US" sz="3200" i="1" dirty="0"/>
              <a:t> </a:t>
            </a:r>
          </a:p>
          <a:p>
            <a:pPr marL="0" indent="0">
              <a:buNone/>
            </a:pPr>
            <a:r>
              <a:rPr lang="en-US" sz="1800" i="1" dirty="0"/>
              <a:t>As of 12/27/2018</a:t>
            </a:r>
            <a:endParaRPr lang="en-US" dirty="0"/>
          </a:p>
        </p:txBody>
      </p:sp>
    </p:spTree>
    <p:extLst>
      <p:ext uri="{BB962C8B-B14F-4D97-AF65-F5344CB8AC3E}">
        <p14:creationId xmlns:p14="http://schemas.microsoft.com/office/powerpoint/2010/main" val="852343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fontScale="90000"/>
          </a:bodyPr>
          <a:lstStyle/>
          <a:p>
            <a:r>
              <a:rPr lang="en-US" b="1" i="1" dirty="0"/>
              <a:t>Retention – How do you engage members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lnSpcReduction="10000"/>
          </a:bodyPr>
          <a:lstStyle/>
          <a:p>
            <a:pPr marL="742950" lvl="1" indent="-285750"/>
            <a:r>
              <a:rPr lang="en-US" dirty="0"/>
              <a:t>Find out why they joined</a:t>
            </a:r>
          </a:p>
          <a:p>
            <a:pPr marL="742950" lvl="1" indent="-285750"/>
            <a:endParaRPr lang="en-US" dirty="0"/>
          </a:p>
          <a:p>
            <a:pPr marL="742950" lvl="1" indent="-285750"/>
            <a:r>
              <a:rPr lang="en-US" dirty="0"/>
              <a:t>Find out about them, their family</a:t>
            </a:r>
          </a:p>
          <a:p>
            <a:pPr marL="742950" lvl="1" indent="-285750"/>
            <a:endParaRPr lang="en-US" dirty="0"/>
          </a:p>
          <a:p>
            <a:pPr marL="742950" lvl="1" indent="-285750"/>
            <a:r>
              <a:rPr lang="en-US" dirty="0"/>
              <a:t>Pay attention to them</a:t>
            </a:r>
          </a:p>
          <a:p>
            <a:pPr marL="742950" lvl="1" indent="-285750"/>
            <a:endParaRPr lang="en-US" dirty="0"/>
          </a:p>
          <a:p>
            <a:pPr marL="742950" lvl="1" indent="-285750"/>
            <a:r>
              <a:rPr lang="en-US" dirty="0"/>
              <a:t>Encourage them</a:t>
            </a:r>
          </a:p>
          <a:p>
            <a:pPr marL="742950" lvl="1" indent="-285750"/>
            <a:endParaRPr lang="en-US" dirty="0"/>
          </a:p>
          <a:p>
            <a:pPr marL="742950" lvl="1" indent="-285750"/>
            <a:r>
              <a:rPr lang="en-US" b="1" dirty="0"/>
              <a:t>COMMUNICATE </a:t>
            </a:r>
            <a:r>
              <a:rPr lang="en-US" dirty="0"/>
              <a:t>with them</a:t>
            </a:r>
          </a:p>
          <a:p>
            <a:pPr marL="742950" lvl="1" indent="-285750"/>
            <a:endParaRPr lang="en-US" dirty="0"/>
          </a:p>
          <a:p>
            <a:pPr marL="742950" lvl="1" indent="-285750"/>
            <a:r>
              <a:rPr lang="en-US" dirty="0"/>
              <a:t>Recognize them</a:t>
            </a:r>
          </a:p>
        </p:txBody>
      </p:sp>
    </p:spTree>
    <p:extLst>
      <p:ext uri="{BB962C8B-B14F-4D97-AF65-F5344CB8AC3E}">
        <p14:creationId xmlns:p14="http://schemas.microsoft.com/office/powerpoint/2010/main" val="3982725429"/>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fontScale="90000"/>
          </a:bodyPr>
          <a:lstStyle/>
          <a:p>
            <a:r>
              <a:rPr lang="en-US" b="1" i="1" dirty="0"/>
              <a:t>Retention – How do you engage members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a:bodyPr>
          <a:lstStyle/>
          <a:p>
            <a:pPr marL="742950" lvl="1" indent="-285750"/>
            <a:r>
              <a:rPr lang="en-US" dirty="0"/>
              <a:t>Keep a record of member involvement</a:t>
            </a:r>
          </a:p>
          <a:p>
            <a:pPr marL="1092200" lvl="2" indent="-285750"/>
            <a:r>
              <a:rPr lang="en-US" dirty="0"/>
              <a:t>Note activities member enjoys</a:t>
            </a:r>
          </a:p>
          <a:p>
            <a:pPr marL="1092200" lvl="2" indent="-285750"/>
            <a:r>
              <a:rPr lang="en-US" dirty="0"/>
              <a:t>Activities where member AND family are involved</a:t>
            </a:r>
          </a:p>
          <a:p>
            <a:pPr marL="742950" lvl="1" indent="-285750"/>
            <a:r>
              <a:rPr lang="en-US" dirty="0"/>
              <a:t>Ask members opinion and LISTEN</a:t>
            </a:r>
          </a:p>
          <a:p>
            <a:pPr marL="1092200" lvl="2" indent="-285750"/>
            <a:r>
              <a:rPr lang="en-US" dirty="0"/>
              <a:t>After-Action function after activity</a:t>
            </a:r>
          </a:p>
          <a:p>
            <a:pPr marL="1092200" lvl="2" indent="-285750"/>
            <a:r>
              <a:rPr lang="en-US" dirty="0"/>
              <a:t>New areas  member wants to be involved.</a:t>
            </a:r>
          </a:p>
          <a:p>
            <a:pPr marL="742950" lvl="1" indent="-285750"/>
            <a:r>
              <a:rPr lang="en-US" dirty="0"/>
              <a:t>Make sure member a </a:t>
            </a:r>
            <a:r>
              <a:rPr lang="en-US" b="1" dirty="0"/>
              <a:t>PERSON</a:t>
            </a:r>
            <a:r>
              <a:rPr lang="en-US" dirty="0"/>
              <a:t> not a number</a:t>
            </a:r>
          </a:p>
        </p:txBody>
      </p:sp>
    </p:spTree>
    <p:extLst>
      <p:ext uri="{BB962C8B-B14F-4D97-AF65-F5344CB8AC3E}">
        <p14:creationId xmlns:p14="http://schemas.microsoft.com/office/powerpoint/2010/main" val="337667810"/>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Retention</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432500"/>
            <a:ext cx="5127029" cy="3785419"/>
          </a:xfrm>
        </p:spPr>
        <p:txBody>
          <a:bodyPr>
            <a:normAutofit fontScale="70000" lnSpcReduction="20000"/>
          </a:bodyPr>
          <a:lstStyle/>
          <a:p>
            <a:pPr marL="0" lvl="0" indent="0" algn="ctr" defTabSz="457200">
              <a:spcBef>
                <a:spcPts val="0"/>
              </a:spcBef>
              <a:spcAft>
                <a:spcPts val="1200"/>
              </a:spcAft>
              <a:buClrTx/>
              <a:buNone/>
            </a:pPr>
            <a:r>
              <a:rPr lang="en-US" sz="3600" b="1" dirty="0">
                <a:solidFill>
                  <a:prstClr val="black"/>
                </a:solidFill>
              </a:rPr>
              <a:t>Retention begins before the Admissions Degree</a:t>
            </a:r>
          </a:p>
          <a:p>
            <a:pPr marL="0" lvl="0" indent="0" algn="ctr" defTabSz="457200">
              <a:spcBef>
                <a:spcPts val="0"/>
              </a:spcBef>
              <a:spcAft>
                <a:spcPts val="1200"/>
              </a:spcAft>
              <a:buClrTx/>
              <a:buNone/>
            </a:pPr>
            <a:r>
              <a:rPr lang="en-US" sz="3600" b="1" dirty="0">
                <a:solidFill>
                  <a:prstClr val="black"/>
                </a:solidFill>
              </a:rPr>
              <a:t>You won’t find one of these</a:t>
            </a:r>
          </a:p>
          <a:p>
            <a:pPr marL="0" lvl="0" indent="0" algn="ctr" defTabSz="457200">
              <a:spcBef>
                <a:spcPts val="0"/>
              </a:spcBef>
              <a:buClrTx/>
              <a:buNone/>
            </a:pPr>
            <a:endParaRPr lang="en-US" sz="3600" b="1" dirty="0">
              <a:solidFill>
                <a:prstClr val="black"/>
              </a:solidFill>
            </a:endParaRPr>
          </a:p>
          <a:p>
            <a:pPr marL="0" lvl="0" indent="0" algn="ctr" defTabSz="457200">
              <a:spcBef>
                <a:spcPts val="0"/>
              </a:spcBef>
              <a:buClrTx/>
              <a:buNone/>
            </a:pPr>
            <a:endParaRPr lang="en-US" sz="3600" b="1" dirty="0">
              <a:solidFill>
                <a:prstClr val="black"/>
              </a:solidFill>
            </a:endParaRPr>
          </a:p>
          <a:p>
            <a:pPr marL="0" lvl="0" indent="0" algn="ctr" defTabSz="457200">
              <a:spcBef>
                <a:spcPts val="0"/>
              </a:spcBef>
              <a:buClrTx/>
              <a:buNone/>
            </a:pPr>
            <a:endParaRPr lang="en-US" sz="3600" b="1" dirty="0">
              <a:solidFill>
                <a:prstClr val="black"/>
              </a:solidFill>
            </a:endParaRPr>
          </a:p>
          <a:p>
            <a:pPr marL="0" lvl="0" indent="0" algn="ctr" defTabSz="457200">
              <a:spcBef>
                <a:spcPts val="0"/>
              </a:spcBef>
              <a:buClrTx/>
              <a:buNone/>
            </a:pPr>
            <a:endParaRPr lang="en-US" sz="3600" b="1" dirty="0">
              <a:solidFill>
                <a:prstClr val="black"/>
              </a:solidFill>
            </a:endParaRPr>
          </a:p>
          <a:p>
            <a:pPr marL="0" lvl="0" indent="0" algn="ctr" defTabSz="457200">
              <a:spcBef>
                <a:spcPts val="0"/>
              </a:spcBef>
              <a:buClrTx/>
              <a:buNone/>
            </a:pPr>
            <a:endParaRPr lang="en-US" sz="3600" b="1" dirty="0">
              <a:solidFill>
                <a:prstClr val="black"/>
              </a:solidFill>
            </a:endParaRPr>
          </a:p>
          <a:p>
            <a:pPr marL="0" lvl="0" indent="0" algn="ctr" defTabSz="457200">
              <a:spcBef>
                <a:spcPts val="0"/>
              </a:spcBef>
              <a:buClrTx/>
              <a:buNone/>
            </a:pPr>
            <a:r>
              <a:rPr lang="en-US" sz="3600" b="1" dirty="0">
                <a:solidFill>
                  <a:prstClr val="black"/>
                </a:solidFill>
              </a:rPr>
              <a:t>Every Council member should be considered a part of the Retention Team.</a:t>
            </a:r>
          </a:p>
          <a:p>
            <a:pPr marL="457200" lvl="1" indent="0">
              <a:buNone/>
            </a:pPr>
            <a:endParaRPr lang="en-US" dirty="0"/>
          </a:p>
        </p:txBody>
      </p:sp>
      <p:pic>
        <p:nvPicPr>
          <p:cNvPr id="6" name="Picture 5" descr="Siver Bullet.jpg">
            <a:extLst>
              <a:ext uri="{FF2B5EF4-FFF2-40B4-BE49-F238E27FC236}">
                <a16:creationId xmlns:a16="http://schemas.microsoft.com/office/drawing/2014/main" id="{648034EB-4D96-441A-8B8F-4E7ECC2C168E}"/>
              </a:ext>
            </a:extLst>
          </p:cNvPr>
          <p:cNvPicPr>
            <a:picLocks noChangeAspect="1"/>
          </p:cNvPicPr>
          <p:nvPr/>
        </p:nvPicPr>
        <p:blipFill>
          <a:blip r:embed="rId4" cstate="print"/>
          <a:stretch>
            <a:fillRect/>
          </a:stretch>
        </p:blipFill>
        <p:spPr>
          <a:xfrm>
            <a:off x="2274384" y="3572755"/>
            <a:ext cx="2190773" cy="1504908"/>
          </a:xfrm>
          <a:prstGeom prst="rect">
            <a:avLst/>
          </a:prstGeom>
        </p:spPr>
      </p:pic>
    </p:spTree>
    <p:extLst>
      <p:ext uri="{BB962C8B-B14F-4D97-AF65-F5344CB8AC3E}">
        <p14:creationId xmlns:p14="http://schemas.microsoft.com/office/powerpoint/2010/main" val="327661932"/>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B4D0-61CC-40D2-B359-DE92DBEB639F}"/>
              </a:ext>
            </a:extLst>
          </p:cNvPr>
          <p:cNvSpPr>
            <a:spLocks noGrp="1"/>
          </p:cNvSpPr>
          <p:nvPr>
            <p:ph type="title"/>
          </p:nvPr>
        </p:nvSpPr>
        <p:spPr/>
        <p:txBody>
          <a:bodyPr/>
          <a:lstStyle/>
          <a:p>
            <a:r>
              <a:rPr lang="en-US" dirty="0"/>
              <a:t>Resources - Training</a:t>
            </a:r>
          </a:p>
        </p:txBody>
      </p:sp>
      <p:sp>
        <p:nvSpPr>
          <p:cNvPr id="6" name="Content Placeholder 5">
            <a:extLst>
              <a:ext uri="{FF2B5EF4-FFF2-40B4-BE49-F238E27FC236}">
                <a16:creationId xmlns:a16="http://schemas.microsoft.com/office/drawing/2014/main" id="{4BB1540D-6015-4CC4-95EA-21C11F5FE2EC}"/>
              </a:ext>
            </a:extLst>
          </p:cNvPr>
          <p:cNvSpPr>
            <a:spLocks noGrp="1"/>
          </p:cNvSpPr>
          <p:nvPr>
            <p:ph idx="1"/>
          </p:nvPr>
        </p:nvSpPr>
        <p:spPr/>
        <p:txBody>
          <a:bodyPr/>
          <a:lstStyle/>
          <a:p>
            <a:pPr algn="ctr"/>
            <a:endParaRPr lang="en-US" dirty="0"/>
          </a:p>
          <a:p>
            <a:pPr algn="ctr"/>
            <a:endParaRPr lang="en-US" dirty="0"/>
          </a:p>
          <a:p>
            <a:pPr algn="ctr"/>
            <a:endParaRPr lang="en-US" dirty="0"/>
          </a:p>
          <a:p>
            <a:pPr marL="0" indent="0" algn="ctr">
              <a:buNone/>
            </a:pPr>
            <a:r>
              <a:rPr lang="en-US" dirty="0"/>
              <a:t>kofc.org/</a:t>
            </a:r>
            <a:r>
              <a:rPr lang="en-US" dirty="0" err="1"/>
              <a:t>TrainingMicrosite</a:t>
            </a:r>
            <a:endParaRPr lang="en-US" dirty="0"/>
          </a:p>
        </p:txBody>
      </p:sp>
    </p:spTree>
    <p:extLst>
      <p:ext uri="{BB962C8B-B14F-4D97-AF65-F5344CB8AC3E}">
        <p14:creationId xmlns:p14="http://schemas.microsoft.com/office/powerpoint/2010/main" val="3790813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B4D0-61CC-40D2-B359-DE92DBEB639F}"/>
              </a:ext>
            </a:extLst>
          </p:cNvPr>
          <p:cNvSpPr>
            <a:spLocks noGrp="1"/>
          </p:cNvSpPr>
          <p:nvPr>
            <p:ph type="title"/>
          </p:nvPr>
        </p:nvSpPr>
        <p:spPr/>
        <p:txBody>
          <a:bodyPr/>
          <a:lstStyle/>
          <a:p>
            <a:r>
              <a:rPr lang="en-US" dirty="0"/>
              <a:t>Resources - Training</a:t>
            </a:r>
          </a:p>
        </p:txBody>
      </p:sp>
      <p:pic>
        <p:nvPicPr>
          <p:cNvPr id="7" name="Content Placeholder 6">
            <a:extLst>
              <a:ext uri="{FF2B5EF4-FFF2-40B4-BE49-F238E27FC236}">
                <a16:creationId xmlns:a16="http://schemas.microsoft.com/office/drawing/2014/main" id="{C9B30F36-DCFE-4C70-8974-7F7C9BB2D6C4}"/>
              </a:ext>
            </a:extLst>
          </p:cNvPr>
          <p:cNvPicPr>
            <a:picLocks noGrp="1" noChangeAspect="1"/>
          </p:cNvPicPr>
          <p:nvPr>
            <p:ph idx="1"/>
          </p:nvPr>
        </p:nvPicPr>
        <p:blipFill>
          <a:blip r:embed="rId2"/>
          <a:stretch>
            <a:fillRect/>
          </a:stretch>
        </p:blipFill>
        <p:spPr>
          <a:xfrm>
            <a:off x="3090203" y="2100776"/>
            <a:ext cx="6228264" cy="2973656"/>
          </a:xfrm>
          <a:prstGeom prst="rect">
            <a:avLst/>
          </a:prstGeom>
        </p:spPr>
      </p:pic>
    </p:spTree>
    <p:extLst>
      <p:ext uri="{BB962C8B-B14F-4D97-AF65-F5344CB8AC3E}">
        <p14:creationId xmlns:p14="http://schemas.microsoft.com/office/powerpoint/2010/main" val="1759137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8D42-78AF-4F2C-82C1-F3DBA9CECD69}"/>
              </a:ext>
            </a:extLst>
          </p:cNvPr>
          <p:cNvSpPr>
            <a:spLocks noGrp="1"/>
          </p:cNvSpPr>
          <p:nvPr>
            <p:ph type="title"/>
          </p:nvPr>
        </p:nvSpPr>
        <p:spPr/>
        <p:txBody>
          <a:bodyPr/>
          <a:lstStyle/>
          <a:p>
            <a:r>
              <a:rPr lang="en-US" dirty="0"/>
              <a:t>Resources - Webinars</a:t>
            </a:r>
          </a:p>
        </p:txBody>
      </p:sp>
      <p:pic>
        <p:nvPicPr>
          <p:cNvPr id="4" name="Content Placeholder 3">
            <a:extLst>
              <a:ext uri="{FF2B5EF4-FFF2-40B4-BE49-F238E27FC236}">
                <a16:creationId xmlns:a16="http://schemas.microsoft.com/office/drawing/2014/main" id="{3949428B-1660-462B-97D8-30286B3900C0}"/>
              </a:ext>
            </a:extLst>
          </p:cNvPr>
          <p:cNvPicPr>
            <a:picLocks noGrp="1" noChangeAspect="1"/>
          </p:cNvPicPr>
          <p:nvPr>
            <p:ph idx="1"/>
          </p:nvPr>
        </p:nvPicPr>
        <p:blipFill>
          <a:blip r:embed="rId2"/>
          <a:stretch>
            <a:fillRect/>
          </a:stretch>
        </p:blipFill>
        <p:spPr>
          <a:xfrm>
            <a:off x="1219200" y="1725931"/>
            <a:ext cx="2837623" cy="1591406"/>
          </a:xfrm>
          <a:prstGeom prst="rect">
            <a:avLst/>
          </a:prstGeom>
        </p:spPr>
      </p:pic>
      <p:pic>
        <p:nvPicPr>
          <p:cNvPr id="5" name="Picture 4">
            <a:extLst>
              <a:ext uri="{FF2B5EF4-FFF2-40B4-BE49-F238E27FC236}">
                <a16:creationId xmlns:a16="http://schemas.microsoft.com/office/drawing/2014/main" id="{A318B9D5-F06F-467F-B729-16801B0BE718}"/>
              </a:ext>
            </a:extLst>
          </p:cNvPr>
          <p:cNvPicPr>
            <a:picLocks noChangeAspect="1"/>
          </p:cNvPicPr>
          <p:nvPr/>
        </p:nvPicPr>
        <p:blipFill>
          <a:blip r:embed="rId3"/>
          <a:stretch>
            <a:fillRect/>
          </a:stretch>
        </p:blipFill>
        <p:spPr>
          <a:xfrm>
            <a:off x="8052575" y="1725931"/>
            <a:ext cx="2828557" cy="1600500"/>
          </a:xfrm>
          <a:prstGeom prst="rect">
            <a:avLst/>
          </a:prstGeom>
        </p:spPr>
      </p:pic>
      <p:pic>
        <p:nvPicPr>
          <p:cNvPr id="6" name="Picture 5">
            <a:extLst>
              <a:ext uri="{FF2B5EF4-FFF2-40B4-BE49-F238E27FC236}">
                <a16:creationId xmlns:a16="http://schemas.microsoft.com/office/drawing/2014/main" id="{87821B41-0D96-48C8-A991-453636D8CDAC}"/>
              </a:ext>
            </a:extLst>
          </p:cNvPr>
          <p:cNvPicPr>
            <a:picLocks noChangeAspect="1"/>
          </p:cNvPicPr>
          <p:nvPr/>
        </p:nvPicPr>
        <p:blipFill>
          <a:blip r:embed="rId4"/>
          <a:stretch>
            <a:fillRect/>
          </a:stretch>
        </p:blipFill>
        <p:spPr>
          <a:xfrm>
            <a:off x="4686254" y="1301062"/>
            <a:ext cx="2819491" cy="2127938"/>
          </a:xfrm>
          <a:prstGeom prst="rect">
            <a:avLst/>
          </a:prstGeom>
        </p:spPr>
      </p:pic>
      <p:pic>
        <p:nvPicPr>
          <p:cNvPr id="7" name="Picture 6">
            <a:extLst>
              <a:ext uri="{FF2B5EF4-FFF2-40B4-BE49-F238E27FC236}">
                <a16:creationId xmlns:a16="http://schemas.microsoft.com/office/drawing/2014/main" id="{4A033312-38F9-4023-AB75-F738673D074D}"/>
              </a:ext>
            </a:extLst>
          </p:cNvPr>
          <p:cNvPicPr>
            <a:picLocks noChangeAspect="1"/>
          </p:cNvPicPr>
          <p:nvPr/>
        </p:nvPicPr>
        <p:blipFill>
          <a:blip r:embed="rId5"/>
          <a:stretch>
            <a:fillRect/>
          </a:stretch>
        </p:blipFill>
        <p:spPr>
          <a:xfrm>
            <a:off x="1257881" y="3740098"/>
            <a:ext cx="2846688" cy="1600500"/>
          </a:xfrm>
          <a:prstGeom prst="rect">
            <a:avLst/>
          </a:prstGeom>
        </p:spPr>
      </p:pic>
      <p:pic>
        <p:nvPicPr>
          <p:cNvPr id="8" name="Picture 7">
            <a:extLst>
              <a:ext uri="{FF2B5EF4-FFF2-40B4-BE49-F238E27FC236}">
                <a16:creationId xmlns:a16="http://schemas.microsoft.com/office/drawing/2014/main" id="{F2524332-A67E-41F2-90BD-6CA76CE61128}"/>
              </a:ext>
            </a:extLst>
          </p:cNvPr>
          <p:cNvPicPr>
            <a:picLocks noChangeAspect="1"/>
          </p:cNvPicPr>
          <p:nvPr/>
        </p:nvPicPr>
        <p:blipFill>
          <a:blip r:embed="rId6"/>
          <a:stretch>
            <a:fillRect/>
          </a:stretch>
        </p:blipFill>
        <p:spPr>
          <a:xfrm>
            <a:off x="8052575" y="3731004"/>
            <a:ext cx="2819491" cy="1609594"/>
          </a:xfrm>
          <a:prstGeom prst="rect">
            <a:avLst/>
          </a:prstGeom>
        </p:spPr>
      </p:pic>
      <p:pic>
        <p:nvPicPr>
          <p:cNvPr id="3" name="Picture 2">
            <a:extLst>
              <a:ext uri="{FF2B5EF4-FFF2-40B4-BE49-F238E27FC236}">
                <a16:creationId xmlns:a16="http://schemas.microsoft.com/office/drawing/2014/main" id="{EA7D5557-7BA3-41A9-8538-14AB1A9A0503}"/>
              </a:ext>
            </a:extLst>
          </p:cNvPr>
          <p:cNvPicPr>
            <a:picLocks noChangeAspect="1"/>
          </p:cNvPicPr>
          <p:nvPr/>
        </p:nvPicPr>
        <p:blipFill>
          <a:blip r:embed="rId7"/>
          <a:stretch>
            <a:fillRect/>
          </a:stretch>
        </p:blipFill>
        <p:spPr>
          <a:xfrm>
            <a:off x="4753812" y="3749192"/>
            <a:ext cx="2828557" cy="1591406"/>
          </a:xfrm>
          <a:prstGeom prst="rect">
            <a:avLst/>
          </a:prstGeom>
        </p:spPr>
      </p:pic>
    </p:spTree>
    <p:extLst>
      <p:ext uri="{BB962C8B-B14F-4D97-AF65-F5344CB8AC3E}">
        <p14:creationId xmlns:p14="http://schemas.microsoft.com/office/powerpoint/2010/main" val="3914839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AA12-FE20-446D-812D-A13A9EFD6733}"/>
              </a:ext>
            </a:extLst>
          </p:cNvPr>
          <p:cNvSpPr>
            <a:spLocks noGrp="1"/>
          </p:cNvSpPr>
          <p:nvPr>
            <p:ph type="title"/>
          </p:nvPr>
        </p:nvSpPr>
        <p:spPr>
          <a:xfrm>
            <a:off x="838200" y="365125"/>
            <a:ext cx="9550400" cy="1143000"/>
          </a:xfrm>
        </p:spPr>
        <p:txBody>
          <a:bodyPr>
            <a:normAutofit fontScale="90000"/>
          </a:bodyPr>
          <a:lstStyle/>
          <a:p>
            <a:r>
              <a:rPr lang="en-US" dirty="0"/>
              <a:t>Council Membership Growth</a:t>
            </a:r>
            <a:br>
              <a:rPr lang="en-US" dirty="0"/>
            </a:br>
            <a:r>
              <a:rPr lang="en-US" dirty="0"/>
              <a:t>Recruitment Plan - Materials</a:t>
            </a:r>
          </a:p>
        </p:txBody>
      </p:sp>
      <p:sp>
        <p:nvSpPr>
          <p:cNvPr id="3" name="Content Placeholder 2">
            <a:extLst>
              <a:ext uri="{FF2B5EF4-FFF2-40B4-BE49-F238E27FC236}">
                <a16:creationId xmlns:a16="http://schemas.microsoft.com/office/drawing/2014/main" id="{1C5E5DD7-0145-472F-98E6-2E837A6CB715}"/>
              </a:ext>
            </a:extLst>
          </p:cNvPr>
          <p:cNvSpPr>
            <a:spLocks noGrp="1"/>
          </p:cNvSpPr>
          <p:nvPr>
            <p:ph sz="half" idx="1"/>
          </p:nvPr>
        </p:nvSpPr>
        <p:spPr>
          <a:xfrm>
            <a:off x="838200" y="1825625"/>
            <a:ext cx="3396175" cy="4351338"/>
          </a:xfrm>
        </p:spPr>
        <p:txBody>
          <a:bodyPr>
            <a:normAutofit fontScale="92500" lnSpcReduction="20000"/>
          </a:bodyPr>
          <a:lstStyle/>
          <a:p>
            <a:endParaRPr lang="en-US" dirty="0"/>
          </a:p>
          <a:p>
            <a:r>
              <a:rPr lang="en-US" dirty="0"/>
              <a:t>24 Hours can change your life(10099)</a:t>
            </a:r>
          </a:p>
          <a:p>
            <a:r>
              <a:rPr lang="en-US" dirty="0"/>
              <a:t>Why </a:t>
            </a:r>
            <a:r>
              <a:rPr lang="en-US" i="1" dirty="0"/>
              <a:t>You</a:t>
            </a:r>
            <a:r>
              <a:rPr lang="en-US" dirty="0"/>
              <a:t> Should Become a Knight</a:t>
            </a:r>
          </a:p>
          <a:p>
            <a:pPr marL="457200" lvl="1" indent="0">
              <a:buNone/>
            </a:pPr>
            <a:r>
              <a:rPr lang="en-US" dirty="0"/>
              <a:t>	(100100)</a:t>
            </a:r>
          </a:p>
          <a:p>
            <a:r>
              <a:rPr lang="en-US" dirty="0"/>
              <a:t>Prospect Cards</a:t>
            </a:r>
          </a:p>
          <a:p>
            <a:pPr marL="457200" lvl="1" indent="0">
              <a:buNone/>
            </a:pPr>
            <a:r>
              <a:rPr lang="en-US" dirty="0"/>
              <a:t>	(921A)</a:t>
            </a:r>
          </a:p>
          <a:p>
            <a:r>
              <a:rPr lang="en-US" dirty="0"/>
              <a:t>Member Benefit Flyers</a:t>
            </a:r>
          </a:p>
          <a:p>
            <a:pPr marL="457200" lvl="1" indent="0">
              <a:buNone/>
            </a:pPr>
            <a:r>
              <a:rPr lang="en-US" dirty="0"/>
              <a:t>	(2773)</a:t>
            </a:r>
          </a:p>
        </p:txBody>
      </p:sp>
      <p:pic>
        <p:nvPicPr>
          <p:cNvPr id="8" name="Content Placeholder 7" descr="A close up of a sign&#10;&#10;Description generated with very high confidence">
            <a:extLst>
              <a:ext uri="{FF2B5EF4-FFF2-40B4-BE49-F238E27FC236}">
                <a16:creationId xmlns:a16="http://schemas.microsoft.com/office/drawing/2014/main" id="{A5873B1E-A903-4721-A27A-7B6C679CE5A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31048" y="2589045"/>
            <a:ext cx="1041301" cy="2394683"/>
          </a:xfrm>
        </p:spPr>
      </p:pic>
      <p:pic>
        <p:nvPicPr>
          <p:cNvPr id="10" name="Picture 9" descr="A picture containing text, newspaper&#10;&#10;Description generated with very high confidence">
            <a:extLst>
              <a:ext uri="{FF2B5EF4-FFF2-40B4-BE49-F238E27FC236}">
                <a16:creationId xmlns:a16="http://schemas.microsoft.com/office/drawing/2014/main" id="{F551A583-F793-4D7A-81BC-0A8F39632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60" y="2589044"/>
            <a:ext cx="1052915" cy="2394683"/>
          </a:xfrm>
          <a:prstGeom prst="rect">
            <a:avLst/>
          </a:prstGeom>
        </p:spPr>
      </p:pic>
      <p:pic>
        <p:nvPicPr>
          <p:cNvPr id="16" name="Picture 15">
            <a:extLst>
              <a:ext uri="{FF2B5EF4-FFF2-40B4-BE49-F238E27FC236}">
                <a16:creationId xmlns:a16="http://schemas.microsoft.com/office/drawing/2014/main" id="{E4AE7B01-70D3-40B8-B8AF-538FE68DB7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1966" y="365125"/>
            <a:ext cx="1828800" cy="1828800"/>
          </a:xfrm>
          <a:prstGeom prst="rect">
            <a:avLst/>
          </a:prstGeom>
        </p:spPr>
      </p:pic>
      <p:pic>
        <p:nvPicPr>
          <p:cNvPr id="18" name="Picture 17" descr="A screenshot of a social media post&#10;&#10;Description generated with very high confidence">
            <a:extLst>
              <a:ext uri="{FF2B5EF4-FFF2-40B4-BE49-F238E27FC236}">
                <a16:creationId xmlns:a16="http://schemas.microsoft.com/office/drawing/2014/main" id="{6DB787D3-8027-428E-AD15-4623AF81A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8510" y="2589044"/>
            <a:ext cx="1828800" cy="2366682"/>
          </a:xfrm>
          <a:prstGeom prst="rect">
            <a:avLst/>
          </a:prstGeom>
        </p:spPr>
      </p:pic>
    </p:spTree>
    <p:extLst>
      <p:ext uri="{BB962C8B-B14F-4D97-AF65-F5344CB8AC3E}">
        <p14:creationId xmlns:p14="http://schemas.microsoft.com/office/powerpoint/2010/main" val="930452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AA12-FE20-446D-812D-A13A9EFD6733}"/>
              </a:ext>
            </a:extLst>
          </p:cNvPr>
          <p:cNvSpPr>
            <a:spLocks noGrp="1"/>
          </p:cNvSpPr>
          <p:nvPr>
            <p:ph type="title"/>
          </p:nvPr>
        </p:nvSpPr>
        <p:spPr>
          <a:xfrm>
            <a:off x="1049924" y="442550"/>
            <a:ext cx="9550400" cy="1143000"/>
          </a:xfrm>
        </p:spPr>
        <p:txBody>
          <a:bodyPr>
            <a:normAutofit fontScale="90000"/>
          </a:bodyPr>
          <a:lstStyle/>
          <a:p>
            <a:r>
              <a:rPr lang="en-US" dirty="0"/>
              <a:t>Council Membership Growth</a:t>
            </a:r>
            <a:br>
              <a:rPr lang="en-US" dirty="0"/>
            </a:br>
            <a:r>
              <a:rPr lang="en-US" dirty="0"/>
              <a:t>Recruitment Plan - Materials</a:t>
            </a:r>
          </a:p>
        </p:txBody>
      </p:sp>
      <p:sp>
        <p:nvSpPr>
          <p:cNvPr id="3" name="Content Placeholder 2">
            <a:extLst>
              <a:ext uri="{FF2B5EF4-FFF2-40B4-BE49-F238E27FC236}">
                <a16:creationId xmlns:a16="http://schemas.microsoft.com/office/drawing/2014/main" id="{1C5E5DD7-0145-472F-98E6-2E837A6CB715}"/>
              </a:ext>
            </a:extLst>
          </p:cNvPr>
          <p:cNvSpPr>
            <a:spLocks noGrp="1"/>
          </p:cNvSpPr>
          <p:nvPr>
            <p:ph sz="half" idx="1"/>
          </p:nvPr>
        </p:nvSpPr>
        <p:spPr>
          <a:xfrm>
            <a:off x="838200" y="1825625"/>
            <a:ext cx="3396175" cy="4351338"/>
          </a:xfrm>
        </p:spPr>
        <p:txBody>
          <a:bodyPr>
            <a:normAutofit lnSpcReduction="10000"/>
          </a:bodyPr>
          <a:lstStyle/>
          <a:p>
            <a:endParaRPr lang="en-US" dirty="0"/>
          </a:p>
          <a:p>
            <a:r>
              <a:rPr lang="en-US" dirty="0"/>
              <a:t>Suggested Remarks for Recruitment (10067E)</a:t>
            </a:r>
          </a:p>
          <a:p>
            <a:r>
              <a:rPr lang="en-US" dirty="0"/>
              <a:t>Why Join</a:t>
            </a:r>
          </a:p>
          <a:p>
            <a:pPr marL="457200" lvl="1" indent="0">
              <a:buNone/>
            </a:pPr>
            <a:r>
              <a:rPr lang="en-US" dirty="0"/>
              <a:t>(10537)</a:t>
            </a:r>
          </a:p>
          <a:p>
            <a:r>
              <a:rPr lang="en-US" dirty="0"/>
              <a:t>Family Benefits Flyer</a:t>
            </a:r>
          </a:p>
          <a:p>
            <a:pPr marL="457200" lvl="1" indent="0">
              <a:buNone/>
            </a:pPr>
            <a:r>
              <a:rPr lang="en-US" dirty="0"/>
              <a:t>(2761E)</a:t>
            </a:r>
          </a:p>
          <a:p>
            <a:r>
              <a:rPr lang="en-US" dirty="0"/>
              <a:t>Contact Card	</a:t>
            </a:r>
          </a:p>
        </p:txBody>
      </p:sp>
      <p:pic>
        <p:nvPicPr>
          <p:cNvPr id="11" name="Content Placeholder 10">
            <a:extLst>
              <a:ext uri="{FF2B5EF4-FFF2-40B4-BE49-F238E27FC236}">
                <a16:creationId xmlns:a16="http://schemas.microsoft.com/office/drawing/2014/main" id="{80F5AB65-6AED-4B5F-B124-097F8AEC3EE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78770" y="2152374"/>
            <a:ext cx="1092708" cy="2514600"/>
          </a:xfrm>
        </p:spPr>
      </p:pic>
      <p:pic>
        <p:nvPicPr>
          <p:cNvPr id="16" name="Picture 15">
            <a:extLst>
              <a:ext uri="{FF2B5EF4-FFF2-40B4-BE49-F238E27FC236}">
                <a16:creationId xmlns:a16="http://schemas.microsoft.com/office/drawing/2014/main" id="{E4AE7B01-70D3-40B8-B8AF-538FE68DB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966" y="365125"/>
            <a:ext cx="1828800" cy="1828800"/>
          </a:xfrm>
          <a:prstGeom prst="rect">
            <a:avLst/>
          </a:prstGeom>
        </p:spPr>
      </p:pic>
      <p:pic>
        <p:nvPicPr>
          <p:cNvPr id="13" name="Picture 12" descr="A screenshot of a social media post&#10;&#10;Description generated with very high confidence">
            <a:extLst>
              <a:ext uri="{FF2B5EF4-FFF2-40B4-BE49-F238E27FC236}">
                <a16:creationId xmlns:a16="http://schemas.microsoft.com/office/drawing/2014/main" id="{0E4CCF5D-A5AE-4439-9189-57499D37F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3463" y="2089722"/>
            <a:ext cx="1627632" cy="2514600"/>
          </a:xfrm>
          <a:prstGeom prst="rect">
            <a:avLst/>
          </a:prstGeom>
        </p:spPr>
      </p:pic>
      <p:pic>
        <p:nvPicPr>
          <p:cNvPr id="15" name="Picture 14" descr="A close up of a girl&#10;&#10;Description generated with very high confidence">
            <a:extLst>
              <a:ext uri="{FF2B5EF4-FFF2-40B4-BE49-F238E27FC236}">
                <a16:creationId xmlns:a16="http://schemas.microsoft.com/office/drawing/2014/main" id="{ED6356D4-287E-4707-8C80-31FDCAAAE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5919" y="2637039"/>
            <a:ext cx="1195584" cy="2728510"/>
          </a:xfrm>
          <a:prstGeom prst="rect">
            <a:avLst/>
          </a:prstGeom>
        </p:spPr>
      </p:pic>
      <p:pic>
        <p:nvPicPr>
          <p:cNvPr id="19" name="Picture 18">
            <a:extLst>
              <a:ext uri="{FF2B5EF4-FFF2-40B4-BE49-F238E27FC236}">
                <a16:creationId xmlns:a16="http://schemas.microsoft.com/office/drawing/2014/main" id="{79E1B04F-792B-46C7-8398-FD1B9BA645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1478" y="4844397"/>
            <a:ext cx="2604995" cy="1325084"/>
          </a:xfrm>
          <a:prstGeom prst="rect">
            <a:avLst/>
          </a:prstGeom>
        </p:spPr>
      </p:pic>
    </p:spTree>
    <p:extLst>
      <p:ext uri="{BB962C8B-B14F-4D97-AF65-F5344CB8AC3E}">
        <p14:creationId xmlns:p14="http://schemas.microsoft.com/office/powerpoint/2010/main" val="3246484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AA12-FE20-446D-812D-A13A9EFD6733}"/>
              </a:ext>
            </a:extLst>
          </p:cNvPr>
          <p:cNvSpPr>
            <a:spLocks noGrp="1"/>
          </p:cNvSpPr>
          <p:nvPr>
            <p:ph type="title"/>
          </p:nvPr>
        </p:nvSpPr>
        <p:spPr>
          <a:xfrm>
            <a:off x="1049924" y="442550"/>
            <a:ext cx="9550400" cy="1143000"/>
          </a:xfrm>
        </p:spPr>
        <p:txBody>
          <a:bodyPr>
            <a:normAutofit fontScale="90000"/>
          </a:bodyPr>
          <a:lstStyle/>
          <a:p>
            <a:r>
              <a:rPr lang="en-US" dirty="0"/>
              <a:t>Council Membership Growth</a:t>
            </a:r>
            <a:br>
              <a:rPr lang="en-US" dirty="0"/>
            </a:br>
            <a:r>
              <a:rPr lang="en-US" dirty="0"/>
              <a:t>Recruitment Plan - Materials</a:t>
            </a:r>
          </a:p>
        </p:txBody>
      </p:sp>
      <p:sp>
        <p:nvSpPr>
          <p:cNvPr id="3" name="Content Placeholder 2">
            <a:extLst>
              <a:ext uri="{FF2B5EF4-FFF2-40B4-BE49-F238E27FC236}">
                <a16:creationId xmlns:a16="http://schemas.microsoft.com/office/drawing/2014/main" id="{1C5E5DD7-0145-472F-98E6-2E837A6CB715}"/>
              </a:ext>
            </a:extLst>
          </p:cNvPr>
          <p:cNvSpPr>
            <a:spLocks noGrp="1"/>
          </p:cNvSpPr>
          <p:nvPr>
            <p:ph sz="half" idx="1"/>
          </p:nvPr>
        </p:nvSpPr>
        <p:spPr>
          <a:xfrm>
            <a:off x="838200" y="1825625"/>
            <a:ext cx="3396175" cy="4351338"/>
          </a:xfrm>
        </p:spPr>
        <p:txBody>
          <a:bodyPr>
            <a:normAutofit/>
          </a:bodyPr>
          <a:lstStyle/>
          <a:p>
            <a:endParaRPr lang="en-US" dirty="0"/>
          </a:p>
          <a:p>
            <a:endParaRPr lang="en-US" dirty="0"/>
          </a:p>
          <a:p>
            <a:endParaRPr lang="en-US" dirty="0"/>
          </a:p>
          <a:p>
            <a:r>
              <a:rPr lang="en-US" dirty="0"/>
              <a:t>Protecting Families for Generations - 10395E</a:t>
            </a:r>
          </a:p>
        </p:txBody>
      </p:sp>
      <p:pic>
        <p:nvPicPr>
          <p:cNvPr id="16" name="Picture 15">
            <a:extLst>
              <a:ext uri="{FF2B5EF4-FFF2-40B4-BE49-F238E27FC236}">
                <a16:creationId xmlns:a16="http://schemas.microsoft.com/office/drawing/2014/main" id="{E4AE7B01-70D3-40B8-B8AF-538FE68DB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1966" y="365125"/>
            <a:ext cx="1828800" cy="1828800"/>
          </a:xfrm>
          <a:prstGeom prst="rect">
            <a:avLst/>
          </a:prstGeom>
        </p:spPr>
      </p:pic>
      <p:pic>
        <p:nvPicPr>
          <p:cNvPr id="7" name="Content Placeholder 6" descr="A close up of a sign&#10;&#10;Description automatically generated">
            <a:extLst>
              <a:ext uri="{FF2B5EF4-FFF2-40B4-BE49-F238E27FC236}">
                <a16:creationId xmlns:a16="http://schemas.microsoft.com/office/drawing/2014/main" id="{F38932EC-7147-4412-AB73-33B308714E1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96439" y="2076231"/>
            <a:ext cx="3175000" cy="3619500"/>
          </a:xfrm>
        </p:spPr>
      </p:pic>
    </p:spTree>
    <p:extLst>
      <p:ext uri="{BB962C8B-B14F-4D97-AF65-F5344CB8AC3E}">
        <p14:creationId xmlns:p14="http://schemas.microsoft.com/office/powerpoint/2010/main" val="3284791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New Seminarian </a:t>
            </a:r>
            <a:br>
              <a:rPr lang="en-US" b="1" i="1" dirty="0"/>
            </a:br>
            <a:r>
              <a:rPr lang="en-US" b="1" i="1" dirty="0"/>
              <a:t>E-Membership</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226568"/>
            <a:ext cx="5127029" cy="3785419"/>
          </a:xfrm>
        </p:spPr>
        <p:txBody>
          <a:bodyPr>
            <a:normAutofit/>
          </a:bodyPr>
          <a:lstStyle/>
          <a:p>
            <a:endParaRPr lang="en-US" dirty="0"/>
          </a:p>
          <a:p>
            <a:r>
              <a:rPr lang="en-US" b="1" i="1" dirty="0"/>
              <a:t>New Seminarian Membership</a:t>
            </a:r>
          </a:p>
          <a:p>
            <a:pPr lvl="1"/>
            <a:r>
              <a:rPr lang="en-US" b="1" i="1" dirty="0"/>
              <a:t>Free Membership</a:t>
            </a:r>
          </a:p>
          <a:p>
            <a:pPr lvl="1"/>
            <a:r>
              <a:rPr lang="en-US" b="1" i="1" dirty="0"/>
              <a:t>Through E-Member program</a:t>
            </a:r>
          </a:p>
          <a:p>
            <a:pPr lvl="1"/>
            <a:r>
              <a:rPr lang="en-US" b="1" i="1" dirty="0"/>
              <a:t>Enter Code “SEM18” in Promo Code box on Payments Page</a:t>
            </a:r>
          </a:p>
          <a:p>
            <a:r>
              <a:rPr lang="en-US" b="1" i="1" dirty="0"/>
              <a:t>Traditional Method</a:t>
            </a:r>
          </a:p>
          <a:p>
            <a:pPr lvl="1"/>
            <a:r>
              <a:rPr lang="en-US" b="1" i="1" dirty="0"/>
              <a:t>Urge Councils to wave all fees</a:t>
            </a:r>
          </a:p>
          <a:p>
            <a:pPr lvl="1"/>
            <a:r>
              <a:rPr lang="en-US" b="1" i="1" dirty="0"/>
              <a:t>Per Capita </a:t>
            </a:r>
            <a:r>
              <a:rPr lang="en-US" b="1" i="1"/>
              <a:t>still paid (?)</a:t>
            </a:r>
            <a:endParaRPr lang="en-US" b="1" i="1" dirty="0"/>
          </a:p>
          <a:p>
            <a:pPr lvl="1"/>
            <a:endParaRPr lang="en-US" b="1" i="1" dirty="0"/>
          </a:p>
          <a:p>
            <a:pPr marL="0" indent="0">
              <a:buNone/>
            </a:pPr>
            <a:endParaRPr lang="en-US" dirty="0"/>
          </a:p>
          <a:p>
            <a:pPr algn="ctr"/>
            <a:endParaRPr lang="en-US" dirty="0"/>
          </a:p>
        </p:txBody>
      </p:sp>
    </p:spTree>
    <p:extLst>
      <p:ext uri="{BB962C8B-B14F-4D97-AF65-F5344CB8AC3E}">
        <p14:creationId xmlns:p14="http://schemas.microsoft.com/office/powerpoint/2010/main" val="95377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9" y="629266"/>
            <a:ext cx="5127031" cy="1676603"/>
          </a:xfrm>
        </p:spPr>
        <p:txBody>
          <a:bodyPr>
            <a:normAutofit/>
          </a:bodyPr>
          <a:lstStyle/>
          <a:p>
            <a:r>
              <a:rPr lang="en-US" b="1" i="1" dirty="0"/>
              <a:t>Councils with </a:t>
            </a:r>
            <a:br>
              <a:rPr lang="en-US" b="1" i="1" dirty="0"/>
            </a:br>
            <a:r>
              <a:rPr lang="en-US" b="1" i="1" dirty="0"/>
              <a:t>Zero net growth</a:t>
            </a:r>
          </a:p>
        </p:txBody>
      </p:sp>
      <p:graphicFrame>
        <p:nvGraphicFramePr>
          <p:cNvPr id="4" name="Content Placeholder 3">
            <a:extLst>
              <a:ext uri="{FF2B5EF4-FFF2-40B4-BE49-F238E27FC236}">
                <a16:creationId xmlns:a16="http://schemas.microsoft.com/office/drawing/2014/main" id="{196330DF-B05A-45F8-BC45-CA03D6577489}"/>
              </a:ext>
            </a:extLst>
          </p:cNvPr>
          <p:cNvGraphicFramePr>
            <a:graphicFrameLocks noGrp="1"/>
          </p:cNvGraphicFramePr>
          <p:nvPr>
            <p:ph idx="1"/>
            <p:extLst>
              <p:ext uri="{D42A27DB-BD31-4B8C-83A1-F6EECF244321}">
                <p14:modId xmlns:p14="http://schemas.microsoft.com/office/powerpoint/2010/main" val="1561195728"/>
              </p:ext>
            </p:extLst>
          </p:nvPr>
        </p:nvGraphicFramePr>
        <p:xfrm>
          <a:off x="649426" y="3001108"/>
          <a:ext cx="5126035" cy="2225040"/>
        </p:xfrm>
        <a:graphic>
          <a:graphicData uri="http://schemas.openxmlformats.org/drawingml/2006/table">
            <a:tbl>
              <a:tblPr bandRow="1">
                <a:tableStyleId>{5C22544A-7EE6-4342-B048-85BDC9FD1C3A}</a:tableStyleId>
              </a:tblPr>
              <a:tblGrid>
                <a:gridCol w="1025207">
                  <a:extLst>
                    <a:ext uri="{9D8B030D-6E8A-4147-A177-3AD203B41FA5}">
                      <a16:colId xmlns:a16="http://schemas.microsoft.com/office/drawing/2014/main" val="2231742940"/>
                    </a:ext>
                  </a:extLst>
                </a:gridCol>
                <a:gridCol w="1025207">
                  <a:extLst>
                    <a:ext uri="{9D8B030D-6E8A-4147-A177-3AD203B41FA5}">
                      <a16:colId xmlns:a16="http://schemas.microsoft.com/office/drawing/2014/main" val="1310392287"/>
                    </a:ext>
                  </a:extLst>
                </a:gridCol>
                <a:gridCol w="1025207">
                  <a:extLst>
                    <a:ext uri="{9D8B030D-6E8A-4147-A177-3AD203B41FA5}">
                      <a16:colId xmlns:a16="http://schemas.microsoft.com/office/drawing/2014/main" val="2553128662"/>
                    </a:ext>
                  </a:extLst>
                </a:gridCol>
                <a:gridCol w="1025207">
                  <a:extLst>
                    <a:ext uri="{9D8B030D-6E8A-4147-A177-3AD203B41FA5}">
                      <a16:colId xmlns:a16="http://schemas.microsoft.com/office/drawing/2014/main" val="1813499757"/>
                    </a:ext>
                  </a:extLst>
                </a:gridCol>
                <a:gridCol w="1025207">
                  <a:extLst>
                    <a:ext uri="{9D8B030D-6E8A-4147-A177-3AD203B41FA5}">
                      <a16:colId xmlns:a16="http://schemas.microsoft.com/office/drawing/2014/main" val="231478325"/>
                    </a:ext>
                  </a:extLst>
                </a:gridCol>
              </a:tblGrid>
              <a:tr h="370840">
                <a:tc>
                  <a:txBody>
                    <a:bodyPr/>
                    <a:lstStyle/>
                    <a:p>
                      <a:pPr algn="ctr"/>
                      <a:r>
                        <a:rPr lang="en-US" dirty="0"/>
                        <a:t>848</a:t>
                      </a:r>
                    </a:p>
                  </a:txBody>
                  <a:tcPr/>
                </a:tc>
                <a:tc>
                  <a:txBody>
                    <a:bodyPr/>
                    <a:lstStyle/>
                    <a:p>
                      <a:pPr algn="ctr"/>
                      <a:r>
                        <a:rPr lang="en-US" dirty="0"/>
                        <a:t>1034</a:t>
                      </a:r>
                    </a:p>
                  </a:txBody>
                  <a:tcPr/>
                </a:tc>
                <a:tc>
                  <a:txBody>
                    <a:bodyPr/>
                    <a:lstStyle/>
                    <a:p>
                      <a:pPr algn="ctr"/>
                      <a:r>
                        <a:rPr lang="en-US" dirty="0"/>
                        <a:t>1583</a:t>
                      </a:r>
                    </a:p>
                  </a:txBody>
                  <a:tcPr/>
                </a:tc>
                <a:tc>
                  <a:txBody>
                    <a:bodyPr/>
                    <a:lstStyle/>
                    <a:p>
                      <a:pPr algn="ctr"/>
                      <a:r>
                        <a:rPr lang="en-US" dirty="0"/>
                        <a:t>1605</a:t>
                      </a:r>
                    </a:p>
                  </a:txBody>
                  <a:tcPr/>
                </a:tc>
                <a:tc>
                  <a:txBody>
                    <a:bodyPr/>
                    <a:lstStyle/>
                    <a:p>
                      <a:pPr algn="ctr"/>
                      <a:r>
                        <a:rPr lang="en-US" dirty="0"/>
                        <a:t>2134</a:t>
                      </a:r>
                    </a:p>
                  </a:txBody>
                  <a:tcPr/>
                </a:tc>
                <a:extLst>
                  <a:ext uri="{0D108BD9-81ED-4DB2-BD59-A6C34878D82A}">
                    <a16:rowId xmlns:a16="http://schemas.microsoft.com/office/drawing/2014/main" val="3229715901"/>
                  </a:ext>
                </a:extLst>
              </a:tr>
              <a:tr h="370840">
                <a:tc>
                  <a:txBody>
                    <a:bodyPr/>
                    <a:lstStyle/>
                    <a:p>
                      <a:pPr algn="ctr"/>
                      <a:r>
                        <a:rPr lang="en-US" dirty="0"/>
                        <a:t>2945</a:t>
                      </a:r>
                    </a:p>
                  </a:txBody>
                  <a:tcPr/>
                </a:tc>
                <a:tc>
                  <a:txBody>
                    <a:bodyPr/>
                    <a:lstStyle/>
                    <a:p>
                      <a:pPr algn="ctr"/>
                      <a:r>
                        <a:rPr lang="en-US" dirty="0"/>
                        <a:t>5267</a:t>
                      </a:r>
                    </a:p>
                  </a:txBody>
                  <a:tcPr/>
                </a:tc>
                <a:tc>
                  <a:txBody>
                    <a:bodyPr/>
                    <a:lstStyle/>
                    <a:p>
                      <a:pPr algn="ctr"/>
                      <a:r>
                        <a:rPr lang="en-US" dirty="0"/>
                        <a:t>5556</a:t>
                      </a:r>
                    </a:p>
                  </a:txBody>
                  <a:tcPr/>
                </a:tc>
                <a:tc>
                  <a:txBody>
                    <a:bodyPr/>
                    <a:lstStyle/>
                    <a:p>
                      <a:pPr algn="ctr"/>
                      <a:r>
                        <a:rPr lang="en-US" dirty="0"/>
                        <a:t>5654</a:t>
                      </a:r>
                    </a:p>
                  </a:txBody>
                  <a:tcPr/>
                </a:tc>
                <a:tc>
                  <a:txBody>
                    <a:bodyPr/>
                    <a:lstStyle/>
                    <a:p>
                      <a:pPr algn="ctr"/>
                      <a:r>
                        <a:rPr lang="en-US" dirty="0"/>
                        <a:t>6872</a:t>
                      </a:r>
                    </a:p>
                  </a:txBody>
                  <a:tcPr/>
                </a:tc>
                <a:extLst>
                  <a:ext uri="{0D108BD9-81ED-4DB2-BD59-A6C34878D82A}">
                    <a16:rowId xmlns:a16="http://schemas.microsoft.com/office/drawing/2014/main" val="1266081323"/>
                  </a:ext>
                </a:extLst>
              </a:tr>
              <a:tr h="370840">
                <a:tc>
                  <a:txBody>
                    <a:bodyPr/>
                    <a:lstStyle/>
                    <a:p>
                      <a:pPr algn="ctr"/>
                      <a:r>
                        <a:rPr lang="en-US" dirty="0"/>
                        <a:t>7211</a:t>
                      </a:r>
                    </a:p>
                  </a:txBody>
                  <a:tcPr/>
                </a:tc>
                <a:tc>
                  <a:txBody>
                    <a:bodyPr/>
                    <a:lstStyle/>
                    <a:p>
                      <a:pPr algn="ctr"/>
                      <a:r>
                        <a:rPr lang="en-US" dirty="0"/>
                        <a:t>7915</a:t>
                      </a:r>
                    </a:p>
                  </a:txBody>
                  <a:tcPr/>
                </a:tc>
                <a:tc>
                  <a:txBody>
                    <a:bodyPr/>
                    <a:lstStyle/>
                    <a:p>
                      <a:pPr algn="ctr"/>
                      <a:r>
                        <a:rPr lang="en-US" dirty="0"/>
                        <a:t>7974</a:t>
                      </a:r>
                    </a:p>
                  </a:txBody>
                  <a:tcPr/>
                </a:tc>
                <a:tc>
                  <a:txBody>
                    <a:bodyPr/>
                    <a:lstStyle/>
                    <a:p>
                      <a:pPr algn="ctr"/>
                      <a:r>
                        <a:rPr lang="en-US" dirty="0"/>
                        <a:t>8760</a:t>
                      </a:r>
                    </a:p>
                  </a:txBody>
                  <a:tcPr/>
                </a:tc>
                <a:tc>
                  <a:txBody>
                    <a:bodyPr/>
                    <a:lstStyle/>
                    <a:p>
                      <a:pPr algn="ctr"/>
                      <a:r>
                        <a:rPr lang="en-US" dirty="0"/>
                        <a:t>8848</a:t>
                      </a:r>
                    </a:p>
                  </a:txBody>
                  <a:tcPr/>
                </a:tc>
                <a:extLst>
                  <a:ext uri="{0D108BD9-81ED-4DB2-BD59-A6C34878D82A}">
                    <a16:rowId xmlns:a16="http://schemas.microsoft.com/office/drawing/2014/main" val="2071348325"/>
                  </a:ext>
                </a:extLst>
              </a:tr>
              <a:tr h="370840">
                <a:tc>
                  <a:txBody>
                    <a:bodyPr/>
                    <a:lstStyle/>
                    <a:p>
                      <a:pPr algn="ctr"/>
                      <a:r>
                        <a:rPr lang="en-US" dirty="0"/>
                        <a:t>8912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9234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9958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10499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11904</a:t>
                      </a:r>
                    </a:p>
                  </a:txBody>
                  <a:tcPr/>
                </a:tc>
                <a:extLst>
                  <a:ext uri="{0D108BD9-81ED-4DB2-BD59-A6C34878D82A}">
                    <a16:rowId xmlns:a16="http://schemas.microsoft.com/office/drawing/2014/main" val="341876812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11956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12166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12271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12331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13936</a:t>
                      </a:r>
                    </a:p>
                  </a:txBody>
                  <a:tcPr/>
                </a:tc>
                <a:extLst>
                  <a:ext uri="{0D108BD9-81ED-4DB2-BD59-A6C34878D82A}">
                    <a16:rowId xmlns:a16="http://schemas.microsoft.com/office/drawing/2014/main" val="11400003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15155</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678469772"/>
                  </a:ext>
                </a:extLst>
              </a:tr>
            </a:tbl>
          </a:graphicData>
        </a:graphic>
      </p:graphicFrame>
    </p:spTree>
    <p:extLst>
      <p:ext uri="{BB962C8B-B14F-4D97-AF65-F5344CB8AC3E}">
        <p14:creationId xmlns:p14="http://schemas.microsoft.com/office/powerpoint/2010/main" val="6889695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Membership</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226568"/>
            <a:ext cx="5127029" cy="3785419"/>
          </a:xfrm>
        </p:spPr>
        <p:txBody>
          <a:bodyPr>
            <a:normAutofit/>
          </a:bodyPr>
          <a:lstStyle/>
          <a:p>
            <a:endParaRPr lang="en-US" dirty="0"/>
          </a:p>
          <a:p>
            <a:pPr algn="ctr"/>
            <a:endParaRPr lang="en-US" dirty="0"/>
          </a:p>
          <a:p>
            <a:pPr algn="ctr"/>
            <a:endParaRPr lang="en-US" dirty="0"/>
          </a:p>
          <a:p>
            <a:pPr marL="0" indent="0" algn="ctr">
              <a:buNone/>
            </a:pPr>
            <a:r>
              <a:rPr lang="en-US" sz="3600" dirty="0"/>
              <a:t>Question?</a:t>
            </a:r>
          </a:p>
        </p:txBody>
      </p:sp>
    </p:spTree>
    <p:extLst>
      <p:ext uri="{BB962C8B-B14F-4D97-AF65-F5344CB8AC3E}">
        <p14:creationId xmlns:p14="http://schemas.microsoft.com/office/powerpoint/2010/main" val="25821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8" y="629266"/>
            <a:ext cx="5632601" cy="1676603"/>
          </a:xfrm>
        </p:spPr>
        <p:txBody>
          <a:bodyPr>
            <a:normAutofit/>
          </a:bodyPr>
          <a:lstStyle/>
          <a:p>
            <a:r>
              <a:rPr lang="en-US" b="1" i="1" dirty="0"/>
              <a:t>Membership</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39663" y="2226568"/>
            <a:ext cx="5127029" cy="3785419"/>
          </a:xfrm>
        </p:spPr>
        <p:txBody>
          <a:bodyPr>
            <a:normAutofit/>
          </a:bodyPr>
          <a:lstStyle/>
          <a:p>
            <a:pPr marL="0" indent="0" algn="ctr">
              <a:buNone/>
            </a:pPr>
            <a:endParaRPr lang="en-US" sz="2400" dirty="0"/>
          </a:p>
          <a:p>
            <a:pPr marL="0" indent="0" algn="ctr">
              <a:buNone/>
            </a:pPr>
            <a:r>
              <a:rPr lang="en-US" sz="2400" dirty="0"/>
              <a:t>Charles Hahn</a:t>
            </a:r>
          </a:p>
          <a:p>
            <a:pPr marL="0" indent="0" algn="ctr">
              <a:buNone/>
            </a:pPr>
            <a:r>
              <a:rPr lang="en-US" sz="2400" dirty="0"/>
              <a:t>418 Elmwood</a:t>
            </a:r>
          </a:p>
          <a:p>
            <a:pPr marL="0" indent="0" algn="ctr">
              <a:buNone/>
            </a:pPr>
            <a:r>
              <a:rPr lang="en-US" sz="2400" dirty="0"/>
              <a:t>Vicksburg, MS  39180</a:t>
            </a:r>
          </a:p>
          <a:p>
            <a:pPr marL="0" indent="0" algn="ctr">
              <a:buNone/>
            </a:pPr>
            <a:r>
              <a:rPr lang="en-US" sz="2400" dirty="0"/>
              <a:t>601-831-1057</a:t>
            </a:r>
          </a:p>
          <a:p>
            <a:pPr marL="0" indent="0" algn="ctr">
              <a:buNone/>
            </a:pPr>
            <a:r>
              <a:rPr lang="en-US" sz="2400" dirty="0"/>
              <a:t>membership@kofc-ms.org</a:t>
            </a:r>
          </a:p>
          <a:p>
            <a:pPr marL="0" indent="0" algn="ctr">
              <a:buNone/>
            </a:pPr>
            <a:endParaRPr lang="en-US" sz="3600" dirty="0"/>
          </a:p>
        </p:txBody>
      </p:sp>
    </p:spTree>
    <p:extLst>
      <p:ext uri="{BB962C8B-B14F-4D97-AF65-F5344CB8AC3E}">
        <p14:creationId xmlns:p14="http://schemas.microsoft.com/office/powerpoint/2010/main" val="309654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9" y="629266"/>
            <a:ext cx="5127031" cy="1676603"/>
          </a:xfrm>
        </p:spPr>
        <p:txBody>
          <a:bodyPr>
            <a:normAutofit/>
          </a:bodyPr>
          <a:lstStyle/>
          <a:p>
            <a:r>
              <a:rPr lang="en-US" b="1" i="1" dirty="0"/>
              <a:t>Membership Incentives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48930" y="2438400"/>
            <a:ext cx="5127029" cy="3785419"/>
          </a:xfrm>
        </p:spPr>
        <p:txBody>
          <a:bodyPr>
            <a:normAutofit/>
          </a:bodyPr>
          <a:lstStyle/>
          <a:p>
            <a:r>
              <a:rPr lang="en-US" sz="1800" i="1" dirty="0"/>
              <a:t>Council Incentive –</a:t>
            </a:r>
            <a:r>
              <a:rPr lang="en-US" sz="1800" b="1" i="1" dirty="0"/>
              <a:t> STATE YEAR</a:t>
            </a:r>
            <a:endParaRPr lang="en-US" sz="1800" i="1" dirty="0"/>
          </a:p>
          <a:p>
            <a:pPr lvl="1"/>
            <a:r>
              <a:rPr lang="en-US" sz="1600" i="1" dirty="0"/>
              <a:t>3 Councils met recruiting and insurance 1522 Bay St. Louis, 9673 </a:t>
            </a:r>
            <a:r>
              <a:rPr lang="en-US" sz="1600" i="1" dirty="0" err="1"/>
              <a:t>Woolmarket</a:t>
            </a:r>
            <a:r>
              <a:rPr lang="en-US" sz="1600" i="1" dirty="0"/>
              <a:t>, and 14051 Olive Branch</a:t>
            </a:r>
          </a:p>
          <a:p>
            <a:pPr lvl="1"/>
            <a:r>
              <a:rPr lang="en-US" sz="1600" i="1" dirty="0"/>
              <a:t>8 Councils met recruiting goal</a:t>
            </a:r>
          </a:p>
          <a:p>
            <a:pPr marL="685800" lvl="2" indent="0">
              <a:buNone/>
            </a:pPr>
            <a:r>
              <a:rPr lang="en-US" sz="1600" i="1" dirty="0"/>
              <a:t>2969 Clarksdale, 7854, Clinton, 8038 Pearl, 8285 St. Therese, 11541 Gulfport, 15121 Poplarville, 15382 Hattiesburg, and 16433 Waveland</a:t>
            </a:r>
          </a:p>
          <a:p>
            <a:pPr lvl="1"/>
            <a:r>
              <a:rPr lang="en-US" sz="1600" i="1" dirty="0"/>
              <a:t>2 Council met insurance goal</a:t>
            </a:r>
          </a:p>
          <a:p>
            <a:pPr marL="685800" lvl="2" indent="0">
              <a:buNone/>
            </a:pPr>
            <a:r>
              <a:rPr lang="en-US" sz="1600" i="1" dirty="0"/>
              <a:t>9409 West Biloxi and 11995 Pass Christian</a:t>
            </a:r>
          </a:p>
          <a:p>
            <a:pPr marL="0" indent="0">
              <a:buNone/>
            </a:pPr>
            <a:r>
              <a:rPr lang="en-US" sz="1600" i="1" dirty="0"/>
              <a:t>   	As of 12/31/2018</a:t>
            </a:r>
          </a:p>
        </p:txBody>
      </p:sp>
    </p:spTree>
    <p:extLst>
      <p:ext uri="{BB962C8B-B14F-4D97-AF65-F5344CB8AC3E}">
        <p14:creationId xmlns:p14="http://schemas.microsoft.com/office/powerpoint/2010/main" val="28144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48929" y="629266"/>
            <a:ext cx="5127031" cy="1676603"/>
          </a:xfrm>
        </p:spPr>
        <p:txBody>
          <a:bodyPr>
            <a:normAutofit/>
          </a:bodyPr>
          <a:lstStyle/>
          <a:p>
            <a:r>
              <a:rPr lang="en-US" b="1" i="1" dirty="0"/>
              <a:t>Membership Incentives</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48930" y="2438400"/>
            <a:ext cx="5127029" cy="3785419"/>
          </a:xfrm>
        </p:spPr>
        <p:txBody>
          <a:bodyPr>
            <a:normAutofit/>
          </a:bodyPr>
          <a:lstStyle/>
          <a:p>
            <a:r>
              <a:rPr lang="en-US" sz="1600" i="1" dirty="0"/>
              <a:t>Individual Incentive</a:t>
            </a:r>
            <a:r>
              <a:rPr lang="en-US" sz="1400" i="1" dirty="0"/>
              <a:t> – </a:t>
            </a:r>
            <a:r>
              <a:rPr lang="en-US" sz="1400" b="1" i="1" dirty="0"/>
              <a:t>FRATERNAL YEAR</a:t>
            </a:r>
          </a:p>
          <a:p>
            <a:r>
              <a:rPr lang="en-US" sz="1400" i="1" dirty="0"/>
              <a:t>Recruit 5 or more members in either 1</a:t>
            </a:r>
            <a:r>
              <a:rPr lang="en-US" sz="1400" i="1" baseline="30000" dirty="0"/>
              <a:t>st</a:t>
            </a:r>
            <a:r>
              <a:rPr lang="en-US" sz="1400" i="1" dirty="0"/>
              <a:t> Quarter or 2</a:t>
            </a:r>
            <a:r>
              <a:rPr lang="en-US" sz="1400" i="1" baseline="30000" dirty="0"/>
              <a:t>nd</a:t>
            </a:r>
            <a:r>
              <a:rPr lang="en-US" sz="1400" i="1" dirty="0"/>
              <a:t> Quarter of year – Receive $50 from State.</a:t>
            </a:r>
          </a:p>
          <a:p>
            <a:pPr lvl="1"/>
            <a:r>
              <a:rPr lang="en-US" sz="1400" i="1" dirty="0"/>
              <a:t>1</a:t>
            </a:r>
            <a:r>
              <a:rPr lang="en-US" sz="1400" i="1" baseline="30000" dirty="0"/>
              <a:t>st</a:t>
            </a:r>
            <a:r>
              <a:rPr lang="en-US" sz="1400" i="1" dirty="0"/>
              <a:t> Quarter July 1</a:t>
            </a:r>
            <a:r>
              <a:rPr lang="en-US" sz="1400" i="1" baseline="30000" dirty="0"/>
              <a:t>st</a:t>
            </a:r>
            <a:r>
              <a:rPr lang="en-US" sz="1400" i="1" dirty="0"/>
              <a:t> to September 30</a:t>
            </a:r>
            <a:r>
              <a:rPr lang="en-US" sz="1400" i="1" baseline="30000" dirty="0"/>
              <a:t>th</a:t>
            </a:r>
            <a:endParaRPr lang="en-US" sz="1400" i="1" dirty="0"/>
          </a:p>
          <a:p>
            <a:pPr lvl="2"/>
            <a:r>
              <a:rPr lang="en-US" sz="1400" i="1" dirty="0"/>
              <a:t>No Winners</a:t>
            </a:r>
          </a:p>
          <a:p>
            <a:pPr lvl="2"/>
            <a:r>
              <a:rPr lang="en-US" sz="1400" i="1" dirty="0"/>
              <a:t>3 New Members – Benji Borrelli, Council 1244</a:t>
            </a:r>
          </a:p>
          <a:p>
            <a:pPr lvl="1"/>
            <a:r>
              <a:rPr lang="en-US" sz="1400" i="1" dirty="0"/>
              <a:t>2</a:t>
            </a:r>
            <a:r>
              <a:rPr lang="en-US" sz="1400" i="1" baseline="30000" dirty="0"/>
              <a:t>nd</a:t>
            </a:r>
            <a:r>
              <a:rPr lang="en-US" sz="1400" i="1" dirty="0"/>
              <a:t> Quarter October 1</a:t>
            </a:r>
            <a:r>
              <a:rPr lang="en-US" sz="1400" i="1" baseline="30000" dirty="0"/>
              <a:t>st</a:t>
            </a:r>
            <a:r>
              <a:rPr lang="en-US" sz="1400" i="1" dirty="0"/>
              <a:t> to December 31</a:t>
            </a:r>
            <a:r>
              <a:rPr lang="en-US" sz="1400" i="1" baseline="30000" dirty="0"/>
              <a:t>st</a:t>
            </a:r>
            <a:endParaRPr lang="en-US" sz="1400" i="1" dirty="0"/>
          </a:p>
          <a:p>
            <a:pPr lvl="2"/>
            <a:r>
              <a:rPr lang="en-US" sz="1400" i="1" dirty="0"/>
              <a:t>No Winners</a:t>
            </a:r>
          </a:p>
          <a:p>
            <a:pPr lvl="2"/>
            <a:r>
              <a:rPr lang="en-US" sz="1400" i="1" dirty="0"/>
              <a:t>4 New Members – Thad Anderson, </a:t>
            </a:r>
            <a:r>
              <a:rPr lang="en-US" sz="1400" i="1" dirty="0" err="1"/>
              <a:t>Counci</a:t>
            </a:r>
            <a:r>
              <a:rPr lang="en-US" sz="1400" i="1" dirty="0"/>
              <a:t> 9673</a:t>
            </a:r>
          </a:p>
          <a:p>
            <a:pPr lvl="1"/>
            <a:r>
              <a:rPr lang="en-US" sz="1400" i="1" dirty="0"/>
              <a:t>Robert </a:t>
            </a:r>
            <a:r>
              <a:rPr lang="en-US" sz="1400" i="1" dirty="0" err="1"/>
              <a:t>Agostinelli</a:t>
            </a:r>
            <a:r>
              <a:rPr lang="en-US" sz="1400" i="1" dirty="0"/>
              <a:t>, Council 2629 4 members this year.</a:t>
            </a:r>
          </a:p>
        </p:txBody>
      </p:sp>
    </p:spTree>
    <p:extLst>
      <p:ext uri="{BB962C8B-B14F-4D97-AF65-F5344CB8AC3E}">
        <p14:creationId xmlns:p14="http://schemas.microsoft.com/office/powerpoint/2010/main" val="415760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5FF1-3D1B-4DF1-B073-459EB5ED1AF9}"/>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6090617" y="640086"/>
            <a:ext cx="5460302" cy="5577837"/>
          </a:xfrm>
          <a:prstGeom prst="rect">
            <a:avLst/>
          </a:prstGeom>
          <a:effectLst/>
        </p:spPr>
      </p:pic>
      <p:sp>
        <p:nvSpPr>
          <p:cNvPr id="2" name="Title 1">
            <a:extLst>
              <a:ext uri="{FF2B5EF4-FFF2-40B4-BE49-F238E27FC236}">
                <a16:creationId xmlns:a16="http://schemas.microsoft.com/office/drawing/2014/main" id="{21D03442-82DE-4AB5-82DF-8AB993D01FE7}"/>
              </a:ext>
            </a:extLst>
          </p:cNvPr>
          <p:cNvSpPr>
            <a:spLocks noGrp="1"/>
          </p:cNvSpPr>
          <p:nvPr>
            <p:ph type="title"/>
          </p:nvPr>
        </p:nvSpPr>
        <p:spPr>
          <a:xfrm>
            <a:off x="650351" y="629273"/>
            <a:ext cx="5125696" cy="1676603"/>
          </a:xfrm>
        </p:spPr>
        <p:txBody>
          <a:bodyPr>
            <a:normAutofit/>
          </a:bodyPr>
          <a:lstStyle/>
          <a:p>
            <a:r>
              <a:rPr lang="en-US" b="1" i="1" dirty="0"/>
              <a:t>E-Membership</a:t>
            </a:r>
          </a:p>
        </p:txBody>
      </p:sp>
      <p:sp>
        <p:nvSpPr>
          <p:cNvPr id="3" name="Content Placeholder 2">
            <a:extLst>
              <a:ext uri="{FF2B5EF4-FFF2-40B4-BE49-F238E27FC236}">
                <a16:creationId xmlns:a16="http://schemas.microsoft.com/office/drawing/2014/main" id="{0D0D08CE-842F-43A3-9A21-15358A748348}"/>
              </a:ext>
            </a:extLst>
          </p:cNvPr>
          <p:cNvSpPr>
            <a:spLocks noGrp="1"/>
          </p:cNvSpPr>
          <p:nvPr>
            <p:ph idx="1"/>
          </p:nvPr>
        </p:nvSpPr>
        <p:spPr>
          <a:xfrm>
            <a:off x="650351" y="2438407"/>
            <a:ext cx="5125694" cy="3785419"/>
          </a:xfrm>
        </p:spPr>
        <p:txBody>
          <a:bodyPr>
            <a:normAutofit fontScale="92500" lnSpcReduction="10000"/>
          </a:bodyPr>
          <a:lstStyle/>
          <a:p>
            <a:r>
              <a:rPr lang="en-US" i="1" dirty="0"/>
              <a:t>13 New Members in Fraternal Year</a:t>
            </a:r>
          </a:p>
          <a:p>
            <a:pPr>
              <a:lnSpc>
                <a:spcPct val="160000"/>
              </a:lnSpc>
            </a:pPr>
            <a:r>
              <a:rPr lang="en-US" i="1" dirty="0"/>
              <a:t>12 Assigned E-members not converted</a:t>
            </a:r>
          </a:p>
          <a:p>
            <a:pPr lvl="1"/>
            <a:r>
              <a:rPr lang="en-US" i="1" dirty="0"/>
              <a:t>8 Selected council – still not converted</a:t>
            </a:r>
          </a:p>
          <a:p>
            <a:pPr lvl="1"/>
            <a:r>
              <a:rPr lang="en-US" i="1" dirty="0"/>
              <a:t>4 Members from previous year not converted</a:t>
            </a:r>
          </a:p>
          <a:p>
            <a:r>
              <a:rPr lang="en-US" i="1" dirty="0"/>
              <a:t>2 Unassigned E-members </a:t>
            </a:r>
          </a:p>
          <a:p>
            <a:pPr lvl="1"/>
            <a:r>
              <a:rPr lang="en-US" i="1" dirty="0"/>
              <a:t>1 Unassigned (did not select a council)</a:t>
            </a:r>
          </a:p>
          <a:p>
            <a:pPr lvl="1"/>
            <a:r>
              <a:rPr lang="en-US" i="1" dirty="0"/>
              <a:t>1 Rejected for eligibility concerns.</a:t>
            </a:r>
          </a:p>
          <a:p>
            <a:r>
              <a:rPr lang="en-US" i="1" dirty="0"/>
              <a:t>7 Online Only Members</a:t>
            </a:r>
          </a:p>
          <a:p>
            <a:endParaRPr lang="en-US" i="1" dirty="0"/>
          </a:p>
          <a:p>
            <a:endParaRPr lang="en-US" i="1" dirty="0"/>
          </a:p>
        </p:txBody>
      </p:sp>
    </p:spTree>
    <p:extLst>
      <p:ext uri="{BB962C8B-B14F-4D97-AF65-F5344CB8AC3E}">
        <p14:creationId xmlns:p14="http://schemas.microsoft.com/office/powerpoint/2010/main" val="1257079431"/>
      </p:ext>
    </p:extLst>
  </p:cSld>
  <p:clrMapOvr>
    <a:masterClrMapping/>
  </p:clrMapOvr>
</p:sld>
</file>

<file path=ppt/theme/theme1.xml><?xml version="1.0" encoding="utf-8"?>
<a:theme xmlns:a="http://schemas.openxmlformats.org/drawingml/2006/main" name="Perception">
  <a:themeElements>
    <a:clrScheme name="Custom 5">
      <a:dk1>
        <a:sysClr val="windowText" lastClr="000000"/>
      </a:dk1>
      <a:lt1>
        <a:sysClr val="window" lastClr="FFFFFF"/>
      </a:lt1>
      <a:dk2>
        <a:srgbClr val="127CDB"/>
      </a:dk2>
      <a:lt2>
        <a:srgbClr val="E7EAEB"/>
      </a:lt2>
      <a:accent1>
        <a:srgbClr val="6C83B5"/>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ump Mediaeval"/>
        <a:ea typeface=""/>
        <a:cs typeface=""/>
      </a:majorFont>
      <a:minorFont>
        <a:latin typeface="Trump Mediaev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 - Jurisdiction Growth Plan.pptx" id="{7F4C80CF-F4DD-4E7A-9D6A-94997025B0C8}" vid="{D198724E-B6F4-4A47-B906-38A5F7F5C6AC}"/>
    </a:ext>
  </a:extLst>
</a:theme>
</file>

<file path=ppt/theme/theme3.xml><?xml version="1.0" encoding="utf-8"?>
<a:theme xmlns:a="http://schemas.openxmlformats.org/drawingml/2006/main" name="1_Perception">
  <a:themeElements>
    <a:clrScheme name="Custom 5">
      <a:dk1>
        <a:sysClr val="windowText" lastClr="000000"/>
      </a:dk1>
      <a:lt1>
        <a:sysClr val="window" lastClr="FFFFFF"/>
      </a:lt1>
      <a:dk2>
        <a:srgbClr val="127CDB"/>
      </a:dk2>
      <a:lt2>
        <a:srgbClr val="E7EAEB"/>
      </a:lt2>
      <a:accent1>
        <a:srgbClr val="6C83B5"/>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pptA52F.tmp</Template>
  <TotalTime>4910</TotalTime>
  <Words>2599</Words>
  <Application>Microsoft Office PowerPoint</Application>
  <PresentationFormat>Widescreen</PresentationFormat>
  <Paragraphs>542</Paragraphs>
  <Slides>61</Slides>
  <Notes>41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61</vt:i4>
      </vt:variant>
    </vt:vector>
  </HeadingPairs>
  <TitlesOfParts>
    <vt:vector size="71" baseType="lpstr">
      <vt:lpstr>Arial</vt:lpstr>
      <vt:lpstr>Calibri</vt:lpstr>
      <vt:lpstr>Calibri Light</vt:lpstr>
      <vt:lpstr>Century Gothic</vt:lpstr>
      <vt:lpstr>Trump Mediaeval</vt:lpstr>
      <vt:lpstr>Wingdings</vt:lpstr>
      <vt:lpstr>Wingdings 2</vt:lpstr>
      <vt:lpstr>Perception</vt:lpstr>
      <vt:lpstr>Blank Presentation</vt:lpstr>
      <vt:lpstr>1_Perception</vt:lpstr>
      <vt:lpstr>Membership 2018-2019</vt:lpstr>
      <vt:lpstr>Year to Date Stats</vt:lpstr>
      <vt:lpstr>Year to Date Stats</vt:lpstr>
      <vt:lpstr>Year to Date Stats</vt:lpstr>
      <vt:lpstr>Year to Date Stats</vt:lpstr>
      <vt:lpstr>Councils with  Zero net growth</vt:lpstr>
      <vt:lpstr>Membership Incentives</vt:lpstr>
      <vt:lpstr>Membership Incentives</vt:lpstr>
      <vt:lpstr>E-Membership</vt:lpstr>
      <vt:lpstr>E-Membership</vt:lpstr>
      <vt:lpstr>Membership Path to Star/CoH</vt:lpstr>
      <vt:lpstr>Why Earn Star Council</vt:lpstr>
      <vt:lpstr>Recruitment</vt:lpstr>
      <vt:lpstr>Recruitment</vt:lpstr>
      <vt:lpstr>Council Membership Team</vt:lpstr>
      <vt:lpstr>Council Membership Growth – Recruitment Plan</vt:lpstr>
      <vt:lpstr>Council Membership Growth – Recruitment Plan</vt:lpstr>
      <vt:lpstr>Recruitment  Younger Members</vt:lpstr>
      <vt:lpstr>Recruitment  Younger Members</vt:lpstr>
      <vt:lpstr>Recruitment  Younger Members</vt:lpstr>
      <vt:lpstr>Council Membership Growth – Church Drive</vt:lpstr>
      <vt:lpstr>Council Membership Growth – Church Drive</vt:lpstr>
      <vt:lpstr>Council Membership Growth – Church Drive</vt:lpstr>
      <vt:lpstr>Council Membership Growth – Church Drive</vt:lpstr>
      <vt:lpstr>Council Membership Growth – Church Drive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E-Membership What it does</vt:lpstr>
      <vt:lpstr>E-Membership What it not do</vt:lpstr>
      <vt:lpstr>E-Membership What do they get</vt:lpstr>
      <vt:lpstr>E-Membership</vt:lpstr>
      <vt:lpstr>PowerPoint Presentation</vt:lpstr>
      <vt:lpstr>PowerPoint Presentation</vt:lpstr>
      <vt:lpstr>PowerPoint Presentation</vt:lpstr>
      <vt:lpstr>PowerPoint Presentation</vt:lpstr>
      <vt:lpstr>E-Membership</vt:lpstr>
      <vt:lpstr>PowerPoint Presentation</vt:lpstr>
      <vt:lpstr>Retention – When does retention start?</vt:lpstr>
      <vt:lpstr>Retention – When does retention start?</vt:lpstr>
      <vt:lpstr>Retention – What is role of the Retention Committee?</vt:lpstr>
      <vt:lpstr>Retention – 2 paths</vt:lpstr>
      <vt:lpstr>Retention – How do you engage members</vt:lpstr>
      <vt:lpstr>Retention – How do you engage members</vt:lpstr>
      <vt:lpstr>Retention – How do you engage members</vt:lpstr>
      <vt:lpstr>Retention</vt:lpstr>
      <vt:lpstr>Resources - Training</vt:lpstr>
      <vt:lpstr>Resources - Training</vt:lpstr>
      <vt:lpstr>Resources - Webinars</vt:lpstr>
      <vt:lpstr>Council Membership Growth Recruitment Plan - Materials</vt:lpstr>
      <vt:lpstr>Council Membership Growth Recruitment Plan - Materials</vt:lpstr>
      <vt:lpstr>Council Membership Growth Recruitment Plan - Materials</vt:lpstr>
      <vt:lpstr>New Seminarian  E-Membership</vt:lpstr>
      <vt:lpstr>Membership</vt:lpstr>
      <vt:lpstr>Membership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2018-2019</dc:title>
  <dc:creator>Charles</dc:creator>
  <cp:lastModifiedBy>Charles</cp:lastModifiedBy>
  <cp:revision>135</cp:revision>
  <dcterms:created xsi:type="dcterms:W3CDTF">2018-06-11T00:01:49Z</dcterms:created>
  <dcterms:modified xsi:type="dcterms:W3CDTF">2019-01-12T00:31:27Z</dcterms:modified>
</cp:coreProperties>
</file>