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96" r:id="rId8"/>
    <p:sldId id="297" r:id="rId9"/>
    <p:sldId id="303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7" r:id="rId18"/>
    <p:sldId id="266" r:id="rId19"/>
    <p:sldId id="267" r:id="rId20"/>
    <p:sldId id="273" r:id="rId21"/>
    <p:sldId id="32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576BA-D70D-4D27-8C94-D2899D55492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D653F6-2D1E-452A-A8A8-BBDDA4F5CAB7}">
      <dgm:prSet phldrT="[Text]"/>
      <dgm:spPr/>
      <dgm:t>
        <a:bodyPr/>
        <a:lstStyle/>
        <a:p>
          <a:r>
            <a:rPr lang="en-US" dirty="0"/>
            <a:t>Recruiting</a:t>
          </a:r>
        </a:p>
      </dgm:t>
    </dgm:pt>
    <dgm:pt modelId="{A393E63E-5DC6-4610-8A76-D2A3726BD961}" type="parTrans" cxnId="{4551FAFC-67D9-4A7B-9207-3B5D86008274}">
      <dgm:prSet/>
      <dgm:spPr/>
      <dgm:t>
        <a:bodyPr/>
        <a:lstStyle/>
        <a:p>
          <a:endParaRPr lang="en-US"/>
        </a:p>
      </dgm:t>
    </dgm:pt>
    <dgm:pt modelId="{5A107A3A-5E09-44EE-9FEB-06B78FD34595}" type="sibTrans" cxnId="{4551FAFC-67D9-4A7B-9207-3B5D86008274}">
      <dgm:prSet/>
      <dgm:spPr/>
      <dgm:t>
        <a:bodyPr/>
        <a:lstStyle/>
        <a:p>
          <a:endParaRPr lang="en-US"/>
        </a:p>
      </dgm:t>
    </dgm:pt>
    <dgm:pt modelId="{054EF79E-CE86-418A-81CA-69BBC990F831}">
      <dgm:prSet phldrT="[Text]"/>
      <dgm:spPr/>
      <dgm:t>
        <a:bodyPr/>
        <a:lstStyle/>
        <a:p>
          <a:r>
            <a:rPr lang="en-US" dirty="0"/>
            <a:t>Programs</a:t>
          </a:r>
        </a:p>
      </dgm:t>
    </dgm:pt>
    <dgm:pt modelId="{A8B4BCBF-745A-41AD-8B0D-09F42C0BE110}" type="parTrans" cxnId="{09D8E893-9EDF-4182-8617-3E4A5319603A}">
      <dgm:prSet/>
      <dgm:spPr/>
      <dgm:t>
        <a:bodyPr/>
        <a:lstStyle/>
        <a:p>
          <a:endParaRPr lang="en-US"/>
        </a:p>
      </dgm:t>
    </dgm:pt>
    <dgm:pt modelId="{9EF38AE9-8640-42DA-A903-C3C50432F9B7}" type="sibTrans" cxnId="{09D8E893-9EDF-4182-8617-3E4A5319603A}">
      <dgm:prSet/>
      <dgm:spPr/>
      <dgm:t>
        <a:bodyPr/>
        <a:lstStyle/>
        <a:p>
          <a:endParaRPr lang="en-US"/>
        </a:p>
      </dgm:t>
    </dgm:pt>
    <dgm:pt modelId="{91DFF3E1-C0FA-4604-9864-7589F7640D59}" type="pres">
      <dgm:prSet presAssocID="{040576BA-D70D-4D27-8C94-D2899D554926}" presName="cycle" presStyleCnt="0">
        <dgm:presLayoutVars>
          <dgm:dir/>
          <dgm:resizeHandles val="exact"/>
        </dgm:presLayoutVars>
      </dgm:prSet>
      <dgm:spPr/>
    </dgm:pt>
    <dgm:pt modelId="{B540DB04-6791-4801-B11A-B2FE374B9C5B}" type="pres">
      <dgm:prSet presAssocID="{72D653F6-2D1E-452A-A8A8-BBDDA4F5CAB7}" presName="node" presStyleLbl="node1" presStyleIdx="0" presStyleCnt="2">
        <dgm:presLayoutVars>
          <dgm:bulletEnabled val="1"/>
        </dgm:presLayoutVars>
      </dgm:prSet>
      <dgm:spPr/>
    </dgm:pt>
    <dgm:pt modelId="{5A14EC4E-D971-439F-B060-3D04CF011788}" type="pres">
      <dgm:prSet presAssocID="{5A107A3A-5E09-44EE-9FEB-06B78FD34595}" presName="sibTrans" presStyleLbl="sibTrans2D1" presStyleIdx="0" presStyleCnt="2"/>
      <dgm:spPr/>
    </dgm:pt>
    <dgm:pt modelId="{846D7435-1022-4840-BFF8-08573F095706}" type="pres">
      <dgm:prSet presAssocID="{5A107A3A-5E09-44EE-9FEB-06B78FD34595}" presName="connectorText" presStyleLbl="sibTrans2D1" presStyleIdx="0" presStyleCnt="2"/>
      <dgm:spPr/>
    </dgm:pt>
    <dgm:pt modelId="{A0B2D47E-027C-4C41-B6CA-16B4C7EFACBC}" type="pres">
      <dgm:prSet presAssocID="{054EF79E-CE86-418A-81CA-69BBC990F831}" presName="node" presStyleLbl="node1" presStyleIdx="1" presStyleCnt="2">
        <dgm:presLayoutVars>
          <dgm:bulletEnabled val="1"/>
        </dgm:presLayoutVars>
      </dgm:prSet>
      <dgm:spPr/>
    </dgm:pt>
    <dgm:pt modelId="{B9C2A7EB-5081-43EC-97F4-129ED33A0882}" type="pres">
      <dgm:prSet presAssocID="{9EF38AE9-8640-42DA-A903-C3C50432F9B7}" presName="sibTrans" presStyleLbl="sibTrans2D1" presStyleIdx="1" presStyleCnt="2"/>
      <dgm:spPr/>
    </dgm:pt>
    <dgm:pt modelId="{3E62C133-0778-411D-B1F2-4A23846656D0}" type="pres">
      <dgm:prSet presAssocID="{9EF38AE9-8640-42DA-A903-C3C50432F9B7}" presName="connectorText" presStyleLbl="sibTrans2D1" presStyleIdx="1" presStyleCnt="2"/>
      <dgm:spPr/>
    </dgm:pt>
  </dgm:ptLst>
  <dgm:cxnLst>
    <dgm:cxn modelId="{C5F19F09-C477-4E31-A834-C341D63DC427}" type="presOf" srcId="{72D653F6-2D1E-452A-A8A8-BBDDA4F5CAB7}" destId="{B540DB04-6791-4801-B11A-B2FE374B9C5B}" srcOrd="0" destOrd="0" presId="urn:microsoft.com/office/officeart/2005/8/layout/cycle2"/>
    <dgm:cxn modelId="{7DBEFE0C-2674-48B6-8FC3-A29997499C2A}" type="presOf" srcId="{054EF79E-CE86-418A-81CA-69BBC990F831}" destId="{A0B2D47E-027C-4C41-B6CA-16B4C7EFACBC}" srcOrd="0" destOrd="0" presId="urn:microsoft.com/office/officeart/2005/8/layout/cycle2"/>
    <dgm:cxn modelId="{2D53070D-4F78-4AC6-8DB1-C455884C1DF2}" type="presOf" srcId="{9EF38AE9-8640-42DA-A903-C3C50432F9B7}" destId="{3E62C133-0778-411D-B1F2-4A23846656D0}" srcOrd="1" destOrd="0" presId="urn:microsoft.com/office/officeart/2005/8/layout/cycle2"/>
    <dgm:cxn modelId="{B83AB268-BB02-4D60-9AB8-D96B75DE70F6}" type="presOf" srcId="{040576BA-D70D-4D27-8C94-D2899D554926}" destId="{91DFF3E1-C0FA-4604-9864-7589F7640D59}" srcOrd="0" destOrd="0" presId="urn:microsoft.com/office/officeart/2005/8/layout/cycle2"/>
    <dgm:cxn modelId="{9F6C424C-1145-4537-873F-B5FACA32780C}" type="presOf" srcId="{9EF38AE9-8640-42DA-A903-C3C50432F9B7}" destId="{B9C2A7EB-5081-43EC-97F4-129ED33A0882}" srcOrd="0" destOrd="0" presId="urn:microsoft.com/office/officeart/2005/8/layout/cycle2"/>
    <dgm:cxn modelId="{CFFE6E88-CE22-42B2-A1C6-B747F8447817}" type="presOf" srcId="{5A107A3A-5E09-44EE-9FEB-06B78FD34595}" destId="{5A14EC4E-D971-439F-B060-3D04CF011788}" srcOrd="0" destOrd="0" presId="urn:microsoft.com/office/officeart/2005/8/layout/cycle2"/>
    <dgm:cxn modelId="{09D8E893-9EDF-4182-8617-3E4A5319603A}" srcId="{040576BA-D70D-4D27-8C94-D2899D554926}" destId="{054EF79E-CE86-418A-81CA-69BBC990F831}" srcOrd="1" destOrd="0" parTransId="{A8B4BCBF-745A-41AD-8B0D-09F42C0BE110}" sibTransId="{9EF38AE9-8640-42DA-A903-C3C50432F9B7}"/>
    <dgm:cxn modelId="{0486C4C2-1A0B-4A2D-B038-A2BCF52AE0A9}" type="presOf" srcId="{5A107A3A-5E09-44EE-9FEB-06B78FD34595}" destId="{846D7435-1022-4840-BFF8-08573F095706}" srcOrd="1" destOrd="0" presId="urn:microsoft.com/office/officeart/2005/8/layout/cycle2"/>
    <dgm:cxn modelId="{4551FAFC-67D9-4A7B-9207-3B5D86008274}" srcId="{040576BA-D70D-4D27-8C94-D2899D554926}" destId="{72D653F6-2D1E-452A-A8A8-BBDDA4F5CAB7}" srcOrd="0" destOrd="0" parTransId="{A393E63E-5DC6-4610-8A76-D2A3726BD961}" sibTransId="{5A107A3A-5E09-44EE-9FEB-06B78FD34595}"/>
    <dgm:cxn modelId="{EAC1FF28-1D47-401F-B4AA-D7EFC1A4B926}" type="presParOf" srcId="{91DFF3E1-C0FA-4604-9864-7589F7640D59}" destId="{B540DB04-6791-4801-B11A-B2FE374B9C5B}" srcOrd="0" destOrd="0" presId="urn:microsoft.com/office/officeart/2005/8/layout/cycle2"/>
    <dgm:cxn modelId="{CE5B93B3-1ECB-473A-8CBE-2C9AE2BF8FCD}" type="presParOf" srcId="{91DFF3E1-C0FA-4604-9864-7589F7640D59}" destId="{5A14EC4E-D971-439F-B060-3D04CF011788}" srcOrd="1" destOrd="0" presId="urn:microsoft.com/office/officeart/2005/8/layout/cycle2"/>
    <dgm:cxn modelId="{25362E0D-7451-4458-AE68-B07117DAFC51}" type="presParOf" srcId="{5A14EC4E-D971-439F-B060-3D04CF011788}" destId="{846D7435-1022-4840-BFF8-08573F095706}" srcOrd="0" destOrd="0" presId="urn:microsoft.com/office/officeart/2005/8/layout/cycle2"/>
    <dgm:cxn modelId="{8D97AFF5-E86C-4EE8-A14C-AB908FAD9D1B}" type="presParOf" srcId="{91DFF3E1-C0FA-4604-9864-7589F7640D59}" destId="{A0B2D47E-027C-4C41-B6CA-16B4C7EFACBC}" srcOrd="2" destOrd="0" presId="urn:microsoft.com/office/officeart/2005/8/layout/cycle2"/>
    <dgm:cxn modelId="{EF2BADBA-B29D-441E-B8A9-F68D4B43B63E}" type="presParOf" srcId="{91DFF3E1-C0FA-4604-9864-7589F7640D59}" destId="{B9C2A7EB-5081-43EC-97F4-129ED33A0882}" srcOrd="3" destOrd="0" presId="urn:microsoft.com/office/officeart/2005/8/layout/cycle2"/>
    <dgm:cxn modelId="{0DBBE676-8674-4BE8-A2D3-E4CDA5D4EC39}" type="presParOf" srcId="{B9C2A7EB-5081-43EC-97F4-129ED33A0882}" destId="{3E62C133-0778-411D-B1F2-4A23846656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0DB04-6791-4801-B11A-B2FE374B9C5B}">
      <dsp:nvSpPr>
        <dsp:cNvPr id="0" name=""/>
        <dsp:cNvSpPr/>
      </dsp:nvSpPr>
      <dsp:spPr>
        <a:xfrm>
          <a:off x="1006" y="868594"/>
          <a:ext cx="2047411" cy="2047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Recruiting</a:t>
          </a:r>
        </a:p>
      </dsp:txBody>
      <dsp:txXfrm>
        <a:off x="300842" y="1168430"/>
        <a:ext cx="1447739" cy="1447739"/>
      </dsp:txXfrm>
    </dsp:sp>
    <dsp:sp modelId="{5A14EC4E-D971-439F-B060-3D04CF011788}">
      <dsp:nvSpPr>
        <dsp:cNvPr id="0" name=""/>
        <dsp:cNvSpPr/>
      </dsp:nvSpPr>
      <dsp:spPr>
        <a:xfrm>
          <a:off x="1888817" y="579242"/>
          <a:ext cx="1276167" cy="691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1888817" y="717442"/>
        <a:ext cx="1068867" cy="414601"/>
      </dsp:txXfrm>
    </dsp:sp>
    <dsp:sp modelId="{A0B2D47E-027C-4C41-B6CA-16B4C7EFACBC}">
      <dsp:nvSpPr>
        <dsp:cNvPr id="0" name=""/>
        <dsp:cNvSpPr/>
      </dsp:nvSpPr>
      <dsp:spPr>
        <a:xfrm>
          <a:off x="3077620" y="868594"/>
          <a:ext cx="2047411" cy="2047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Programs</a:t>
          </a:r>
        </a:p>
      </dsp:txBody>
      <dsp:txXfrm>
        <a:off x="3377456" y="1168430"/>
        <a:ext cx="1447739" cy="1447739"/>
      </dsp:txXfrm>
    </dsp:sp>
    <dsp:sp modelId="{B9C2A7EB-5081-43EC-97F4-129ED33A0882}">
      <dsp:nvSpPr>
        <dsp:cNvPr id="0" name=""/>
        <dsp:cNvSpPr/>
      </dsp:nvSpPr>
      <dsp:spPr>
        <a:xfrm rot="10800000">
          <a:off x="1961052" y="2514356"/>
          <a:ext cx="1276167" cy="691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2168352" y="2652556"/>
        <a:ext cx="1068867" cy="414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583A2-9F94-4F96-873F-5916B76596F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E17B9-3E46-4AC9-9321-42DEC3AF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4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Mississippi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B28554-DF8F-4FA6-BF2B-5CE77F0B1D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54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8807C-E670-4684-B5D0-8F7E229EF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2AA99-F86E-4A39-9B7C-4613FF9DC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C8BC5-80F7-43CA-AA77-E51C1E9A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856C5-3A36-43D8-85FA-B1335BC4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BE246-7D87-4F07-BB79-7DC49503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374B7-8AD4-40D8-860F-C91517A2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81D6A-10D0-47C3-9DE4-74227470F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991A0-748E-4BC6-BEA7-282106C8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EE2FB-8E33-42B3-8154-3E5F64D5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B8502-D544-4035-8CF2-15A43D53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7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53C0E-9476-4840-BEA1-580F823BB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8AD71-41C2-46C7-AAB1-304F6494F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6313E-019C-4749-B1A7-16C54A49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ECEEC-755A-44E0-8382-07A61AAB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9D3CA-D4DA-40BD-8ECD-FDE710E3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3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E20C-7877-42CF-B989-BA024507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CF23B-8511-435B-9EA2-E79C5FF96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7B08B-BFBC-4F59-8068-99814F6A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1E8C4-DEB0-4EE6-AC1A-DA9575D0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E3B46-967F-47E8-B834-444761B5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0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B7181-29E6-443F-AC6C-C447001E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562A8-5427-40E5-A77B-001D248B6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A7FAF-0C10-4F21-9D44-A0E7B094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EB88D-755E-49A3-8CED-60837886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999E6-36D0-4789-81C6-3CA045CE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500A-2DF3-4CDE-AF8E-42CABC94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5248-829B-4AAD-BA74-B739DD01B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FFE9C-0251-493D-9134-4D3A16F01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A3A79-4A02-4D7D-B774-FBFA579A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A250A-CD1A-4E37-9ACF-BB841D5B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FB402-9A60-475F-BA45-E18F6482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8C903-B568-44CF-BAF8-67156B7A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98CD5-FEA1-496F-8DAC-EEE037157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83BD9-4EAE-471E-B4AC-AA2148629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1CADA-3EF6-4FC6-9AF2-E5B0920AF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A7458-953A-49AB-81C5-0F8C599DC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3DA8F-BE83-4085-B883-128259C69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839DE1-F5D0-43D1-A3EB-138DDCC1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EA1AD-17D2-499D-9B7D-C23ED28F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9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DAD4-DD39-4F49-BA12-04C29473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E8CB9-E7C5-4545-9E81-C195CB79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4EF77-45ED-43BE-96B0-906017BF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53FAF-7BA2-495A-8683-53FD8D73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4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3CB3B-37B2-4F37-B19B-0A24425A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E17A49-31F8-415F-AEF9-6E879F9E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53DA4-CA32-40C6-9F1B-3C84F385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7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9CC7-7349-4680-97EB-91D041E62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532FC-F9C0-40F1-9290-22BC86171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F2F63-1DD6-42C0-9808-A7DDD2869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7CC39-F44F-43CA-9F05-8E3C9095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F751D-3CC4-496A-A334-41A5C513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BEF90-A5F4-48D1-B466-3875780B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3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04CD-26F6-4459-B8F7-C9ECABB8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99B3B8-D295-47DD-9C6C-FFF876943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094C4-36D2-469B-B018-ED0607B08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E9CCD-0821-4D25-A645-5715017E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0183C-D315-40E3-81C5-82EADA1D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0E21B-828C-4EB8-B0AD-D912A719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54776-05A4-4F54-A134-B3413456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D6266-AFBF-4624-A3CB-46517121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FF392-2246-4E65-BD3B-3B9A17441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0560D-102C-4A04-9435-D80BCB29C277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D82B6-753E-441F-A9DF-894383AF2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08248-A92D-4877-B908-FC0914F33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0003-5A13-4800-A2FD-0FC81FCA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D597B-A82C-4B34-A6B4-70127EC19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US" sz="4800" b="1" i="1">
                <a:solidFill>
                  <a:srgbClr val="FFFFFF"/>
                </a:solidFill>
              </a:rPr>
              <a:t>Membership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3E819-CFAC-4BAE-A5BD-055AEA1BC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Charles Hahn</a:t>
            </a:r>
          </a:p>
          <a:p>
            <a:r>
              <a:rPr lang="en-US" sz="2000">
                <a:solidFill>
                  <a:srgbClr val="FFFFFF"/>
                </a:solidFill>
              </a:rPr>
              <a:t>Membership Director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9864E20-32E6-4CCA-A976-C7F5D4447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20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1D44-2316-47B9-9DEA-F1A5C6891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E-Membership</a:t>
            </a:r>
            <a:br>
              <a:rPr lang="en-US"/>
            </a:br>
            <a:r>
              <a:rPr lang="en-US"/>
              <a:t>Why they joined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293EE-980F-445B-A2E3-A4505957D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US" sz="1800" dirty="0"/>
              <a:t>65% were recruited by a Knight</a:t>
            </a:r>
          </a:p>
          <a:p>
            <a:r>
              <a:rPr lang="en-US" sz="1800" dirty="0"/>
              <a:t>Many join because no one asked them</a:t>
            </a:r>
          </a:p>
          <a:p>
            <a:r>
              <a:rPr lang="en-US" sz="1800" dirty="0"/>
              <a:t>101 year old man in New England</a:t>
            </a:r>
          </a:p>
          <a:p>
            <a:pPr lvl="1"/>
            <a:r>
              <a:rPr lang="en-US" sz="1800" dirty="0"/>
              <a:t>Joined as e-member</a:t>
            </a:r>
          </a:p>
          <a:p>
            <a:pPr lvl="1"/>
            <a:r>
              <a:rPr lang="en-US" sz="1800" dirty="0"/>
              <a:t>Asked why –</a:t>
            </a:r>
          </a:p>
          <a:p>
            <a:pPr lvl="1"/>
            <a:r>
              <a:rPr lang="en-US" sz="1800" dirty="0"/>
              <a:t>No one asked for 70 years.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261C159-C536-47C9-8A9A-02861A1727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r="402" b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90425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93764-765A-4F66-B154-FC01FB5B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2019-2020 Membership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D7C4-A3B6-4568-8053-2F01E1EB7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</a:endParaRP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Path to 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Star Council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Star District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Circle of Honor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F9B1B-5DED-46A6-AB41-A9244DA0F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403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93764-765A-4F66-B154-FC01FB5B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D7C4-A3B6-4568-8053-2F01E1EB7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Fast Start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Individual</a:t>
            </a:r>
          </a:p>
          <a:p>
            <a:r>
              <a:rPr lang="en-US" sz="2000" dirty="0">
                <a:solidFill>
                  <a:schemeClr val="bg1"/>
                </a:solidFill>
              </a:rPr>
              <a:t>Star Council Incentive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F9B1B-5DED-46A6-AB41-A9244DA0F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9092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93764-765A-4F66-B154-FC01FB5B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Incentives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Fast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D7C4-A3B6-4568-8053-2F01E1EB7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Drawing for $100 checks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July Only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20 new member threshold</a:t>
            </a:r>
          </a:p>
          <a:p>
            <a:r>
              <a:rPr lang="en-US" sz="2000" dirty="0">
                <a:solidFill>
                  <a:schemeClr val="bg1"/>
                </a:solidFill>
              </a:rPr>
              <a:t>1 new member – 1 entry</a:t>
            </a:r>
          </a:p>
          <a:p>
            <a:r>
              <a:rPr lang="en-US" sz="2000" dirty="0">
                <a:solidFill>
                  <a:schemeClr val="bg1"/>
                </a:solidFill>
              </a:rPr>
              <a:t>2 winners – Each $100 check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Council also wins $100 check</a:t>
            </a:r>
          </a:p>
          <a:p>
            <a:r>
              <a:rPr lang="en-US" sz="2000" dirty="0">
                <a:solidFill>
                  <a:schemeClr val="bg1"/>
                </a:solidFill>
              </a:rPr>
              <a:t>FS must send copies of Form 100 to membership@kokc-ms.org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F9B1B-5DED-46A6-AB41-A9244DA0F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927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93764-765A-4F66-B154-FC01FB5B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Incentives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D7C4-A3B6-4568-8053-2F01E1EB7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First 50 proposers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receive Mississippi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Fast Start Recruiter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Travel Mug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FS must send copies of Form 100 to membership@kokc-ms.org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F9B1B-5DED-46A6-AB41-A9244DA0F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5F7F95-ECA2-4461-8B65-CFF01DBFC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43" y="2638044"/>
            <a:ext cx="1273175" cy="235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0729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93764-765A-4F66-B154-FC01FB5B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Incentives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Star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D7C4-A3B6-4568-8053-2F01E1EB7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All councils meeting recruiting and insurance requirements by Jan 15, 2020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Receive ½ year credit in state per capita assessment</a:t>
            </a: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800" i="1" dirty="0">
                <a:solidFill>
                  <a:schemeClr val="bg1"/>
                </a:solidFill>
              </a:rPr>
              <a:t>May also </a:t>
            </a:r>
            <a:r>
              <a:rPr lang="en-US" sz="1800" dirty="0">
                <a:solidFill>
                  <a:schemeClr val="bg1"/>
                </a:solidFill>
              </a:rPr>
              <a:t>receive ½ year Supreme per </a:t>
            </a:r>
            <a:r>
              <a:rPr lang="en-US" sz="1800">
                <a:solidFill>
                  <a:schemeClr val="bg1"/>
                </a:solidFill>
              </a:rPr>
              <a:t>capita credit</a:t>
            </a:r>
            <a:endParaRPr lang="en-US" sz="1900" i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1F9B1B-5DED-46A6-AB41-A9244DA0F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3737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B1E3044D-AD17-4052-A453-8AA654EFA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797978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1B0A0-7EEE-4596-B1F7-BA56D474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975365"/>
            <a:ext cx="3847882" cy="16919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How do we get there?</a:t>
            </a:r>
          </a:p>
        </p:txBody>
      </p:sp>
      <p:sp>
        <p:nvSpPr>
          <p:cNvPr id="17" name="Round Single Corner Rectangle 24">
            <a:extLst>
              <a:ext uri="{FF2B5EF4-FFF2-40B4-BE49-F238E27FC236}">
                <a16:creationId xmlns:a16="http://schemas.microsoft.com/office/drawing/2014/main" id="{81289F98-975F-4EB2-9553-8E1A9946B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11284" y="635058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3244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75E23E9B-2DEC-4F2E-AB2A-6E331B7A72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0" y="775380"/>
            <a:ext cx="1982511" cy="2377220"/>
          </a:xfrm>
          <a:prstGeom prst="rect">
            <a:avLst/>
          </a:prstGeom>
        </p:spPr>
      </p:pic>
      <p:sp>
        <p:nvSpPr>
          <p:cNvPr id="19" name="Round Single Corner Rectangle 22">
            <a:extLst>
              <a:ext uri="{FF2B5EF4-FFF2-40B4-BE49-F238E27FC236}">
                <a16:creationId xmlns:a16="http://schemas.microsoft.com/office/drawing/2014/main" id="{1F564BCF-97B6-4D86-94EE-DD1B587F2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7533" y="1300271"/>
            <a:ext cx="1992651" cy="1992652"/>
          </a:xfrm>
          <a:prstGeom prst="round1Rect">
            <a:avLst>
              <a:gd name="adj" fmla="val 11295"/>
            </a:avLst>
          </a:prstGeom>
          <a:solidFill>
            <a:srgbClr val="32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ound Single Corner Rectangle 23">
            <a:extLst>
              <a:ext uri="{FF2B5EF4-FFF2-40B4-BE49-F238E27FC236}">
                <a16:creationId xmlns:a16="http://schemas.microsoft.com/office/drawing/2014/main" id="{54600AC1-F146-4567-9C5E-A96D6D349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87904" y="3438135"/>
            <a:ext cx="2281244" cy="2281245"/>
          </a:xfrm>
          <a:prstGeom prst="round1Rect">
            <a:avLst>
              <a:gd name="adj" fmla="val 11295"/>
            </a:avLst>
          </a:prstGeom>
          <a:solidFill>
            <a:srgbClr val="32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ound Single Corner Rectangle 25">
            <a:extLst>
              <a:ext uri="{FF2B5EF4-FFF2-40B4-BE49-F238E27FC236}">
                <a16:creationId xmlns:a16="http://schemas.microsoft.com/office/drawing/2014/main" id="{EBA7E638-205A-4579-864F-125BAC629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17533" y="3438135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3244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8F7473FF-4179-4C3C-BC8B-D9FB9AEBE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847" y="3579449"/>
            <a:ext cx="2375236" cy="23752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79B58-219D-4601-A404-58881EED8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6389" y="3038478"/>
            <a:ext cx="3795142" cy="284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Develop Recruiting Plan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Set Monthly Goals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Get Chaplain’s Assistance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Be Proactive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Use Programs for Recruiting</a:t>
            </a:r>
          </a:p>
          <a:p>
            <a:r>
              <a:rPr lang="en-US" sz="2200" dirty="0">
                <a:solidFill>
                  <a:srgbClr val="FFFFFF"/>
                </a:solidFill>
              </a:rPr>
              <a:t>We are a Team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Use Available Resources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Get Outside Help if Necessary</a:t>
            </a: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2854001E-6E9D-464A-9B65-A4012F7B3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52315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C9802A-EFBD-41D4-894F-AFD985DBA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52907" y="2856601"/>
            <a:ext cx="1597456" cy="0"/>
          </a:xfrm>
          <a:prstGeom prst="line">
            <a:avLst/>
          </a:prstGeom>
          <a:ln w="5080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5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D511-E788-406F-9AA8-7063444F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34181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/>
              <a:t>Recruiting</a:t>
            </a:r>
            <a:br>
              <a:rPr lang="en-US" dirty="0"/>
            </a:br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5F5F1-C97E-49B9-B4F1-64DF49655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 sz="1500" dirty="0"/>
              <a:t>Parish Social – Cooking</a:t>
            </a:r>
          </a:p>
          <a:p>
            <a:pPr lvl="1"/>
            <a:r>
              <a:rPr lang="en-US" sz="1500" dirty="0"/>
              <a:t>Get non – members to help</a:t>
            </a:r>
          </a:p>
          <a:p>
            <a:pPr lvl="1"/>
            <a:r>
              <a:rPr lang="en-US" sz="1500" dirty="0"/>
              <a:t>Show council support for parish</a:t>
            </a:r>
          </a:p>
          <a:p>
            <a:r>
              <a:rPr lang="en-US" sz="1500" dirty="0"/>
              <a:t>Ministry Description</a:t>
            </a:r>
          </a:p>
          <a:p>
            <a:pPr lvl="1"/>
            <a:r>
              <a:rPr lang="en-US" sz="1500" dirty="0"/>
              <a:t>About the Knights of Columbus</a:t>
            </a:r>
          </a:p>
          <a:p>
            <a:pPr lvl="1"/>
            <a:r>
              <a:rPr lang="en-US" sz="1500" dirty="0"/>
              <a:t>Personal Story – Why I joined</a:t>
            </a:r>
          </a:p>
          <a:p>
            <a:pPr lvl="1"/>
            <a:r>
              <a:rPr lang="en-US" sz="1500" dirty="0"/>
              <a:t>Describe Programs</a:t>
            </a:r>
          </a:p>
          <a:p>
            <a:r>
              <a:rPr lang="en-US" sz="1500" dirty="0"/>
              <a:t>Young Adult Social</a:t>
            </a:r>
          </a:p>
          <a:p>
            <a:pPr lvl="1"/>
            <a:r>
              <a:rPr lang="en-US" sz="1500" dirty="0"/>
              <a:t>Get to know young adults in the parish</a:t>
            </a:r>
          </a:p>
          <a:p>
            <a:pPr lvl="1"/>
            <a:r>
              <a:rPr lang="en-US" sz="1500" dirty="0"/>
              <a:t>Interact with young adults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462E0B-8159-4375-9757-2EB0F395F4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172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D511-E788-406F-9AA8-7063444F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34181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/>
              <a:t>Recruiting</a:t>
            </a:r>
            <a:br>
              <a:rPr lang="en-US" dirty="0"/>
            </a:br>
            <a:r>
              <a:rPr lang="en-US" dirty="0"/>
              <a:t>Opportunities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462E0B-8159-4375-9757-2EB0F395F4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pic>
        <p:nvPicPr>
          <p:cNvPr id="8" name="Content Placeholder 7" descr="A close up of a logo&#10;&#10;Description automatically generated">
            <a:extLst>
              <a:ext uri="{FF2B5EF4-FFF2-40B4-BE49-F238E27FC236}">
                <a16:creationId xmlns:a16="http://schemas.microsoft.com/office/drawing/2014/main" id="{A0C4BBDC-A832-4378-BB52-B07ECB869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06" y="2598100"/>
            <a:ext cx="5127030" cy="3418020"/>
          </a:xfrm>
        </p:spPr>
      </p:pic>
    </p:spTree>
    <p:extLst>
      <p:ext uri="{BB962C8B-B14F-4D97-AF65-F5344CB8AC3E}">
        <p14:creationId xmlns:p14="http://schemas.microsoft.com/office/powerpoint/2010/main" val="604963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5D511-E788-406F-9AA8-7063444F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34181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/>
              <a:t>Recruiting</a:t>
            </a:r>
            <a:br>
              <a:rPr lang="en-US" dirty="0"/>
            </a:br>
            <a:r>
              <a:rPr lang="en-US" dirty="0"/>
              <a:t>Opportunities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0A0F85-570B-4E23-AF55-D3228A6DF3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2300" y="2120900"/>
          <a:ext cx="5126038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D462E0B-8159-4375-9757-2EB0F395F4F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72689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1B95-059D-4B08-BE54-61A2D7B4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Star Councils 2018-19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4BB5A-0D12-470A-855B-2BAE80B13D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 Star Councils</a:t>
            </a:r>
          </a:p>
          <a:p>
            <a:pPr lvl="1"/>
            <a:r>
              <a:rPr lang="en-US" dirty="0"/>
              <a:t>1522 – Bay St. Louis</a:t>
            </a:r>
          </a:p>
          <a:p>
            <a:pPr lvl="1"/>
            <a:r>
              <a:rPr lang="en-US" dirty="0"/>
              <a:t>8038 – Pearl</a:t>
            </a:r>
          </a:p>
          <a:p>
            <a:pPr lvl="1"/>
            <a:r>
              <a:rPr lang="en-US" dirty="0"/>
              <a:t>9673 – </a:t>
            </a:r>
            <a:r>
              <a:rPr lang="en-US" dirty="0" err="1"/>
              <a:t>Woolmarket</a:t>
            </a:r>
            <a:endParaRPr lang="en-US" dirty="0"/>
          </a:p>
          <a:p>
            <a:pPr lvl="1"/>
            <a:r>
              <a:rPr lang="en-US" dirty="0"/>
              <a:t>11995 – Pass Christian</a:t>
            </a:r>
          </a:p>
          <a:p>
            <a:pPr lvl="1"/>
            <a:endParaRPr lang="en-US" dirty="0"/>
          </a:p>
          <a:p>
            <a:r>
              <a:rPr lang="en-US" dirty="0"/>
              <a:t>2 Councils &gt;75%</a:t>
            </a:r>
          </a:p>
          <a:p>
            <a:r>
              <a:rPr lang="en-US" dirty="0"/>
              <a:t>6 Council &gt;50%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/>
              <a:t>As of 6/28/2019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2AD97-9259-401E-A0CE-36E74CE43E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10 Councils Earned Father McGivney (Membership)</a:t>
            </a:r>
          </a:p>
          <a:p>
            <a:pPr lvl="1"/>
            <a:r>
              <a:rPr lang="en-US" dirty="0"/>
              <a:t>7854 - Clinton</a:t>
            </a:r>
          </a:p>
          <a:p>
            <a:pPr lvl="1"/>
            <a:r>
              <a:rPr lang="en-US" dirty="0"/>
              <a:t>8054 - </a:t>
            </a:r>
            <a:r>
              <a:rPr lang="en-US" dirty="0" err="1"/>
              <a:t>McComb</a:t>
            </a:r>
            <a:endParaRPr lang="en-US" dirty="0"/>
          </a:p>
          <a:p>
            <a:pPr lvl="1"/>
            <a:r>
              <a:rPr lang="en-US" dirty="0"/>
              <a:t>8285 – Jackson, St. Therese</a:t>
            </a:r>
          </a:p>
          <a:p>
            <a:pPr lvl="1"/>
            <a:r>
              <a:rPr lang="en-US" dirty="0"/>
              <a:t>8760 – Holly Springs</a:t>
            </a:r>
          </a:p>
          <a:p>
            <a:pPr lvl="1"/>
            <a:r>
              <a:rPr lang="en-US" dirty="0"/>
              <a:t>9409 – West Biloxi</a:t>
            </a:r>
          </a:p>
          <a:p>
            <a:pPr lvl="1"/>
            <a:r>
              <a:rPr lang="en-US" dirty="0"/>
              <a:t>10901 – Oxford</a:t>
            </a:r>
          </a:p>
          <a:p>
            <a:pPr lvl="1"/>
            <a:r>
              <a:rPr lang="en-US" dirty="0"/>
              <a:t>11541 – Gulfport</a:t>
            </a:r>
          </a:p>
          <a:p>
            <a:pPr lvl="1"/>
            <a:r>
              <a:rPr lang="en-US" dirty="0"/>
              <a:t>14051 – Olive Branch</a:t>
            </a:r>
          </a:p>
          <a:p>
            <a:pPr lvl="1"/>
            <a:r>
              <a:rPr lang="en-US" dirty="0"/>
              <a:t>15121 – Poplarville</a:t>
            </a:r>
          </a:p>
          <a:p>
            <a:pPr lvl="1"/>
            <a:r>
              <a:rPr lang="en-US" dirty="0"/>
              <a:t>16433 - Waveland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19BC210-29F8-4DC3-A642-311885D86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390" y="365125"/>
            <a:ext cx="1348409" cy="13484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8DF452-FCA9-424B-8A7C-EBAD58A90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3355"/>
            <a:ext cx="1347333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92252-7C0D-48B0-81DA-03AC0DD5A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Recruiting Tools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DE286-2A4A-40A0-9BA1-73D8F61D1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1515" y="2121762"/>
            <a:ext cx="6204984" cy="3626917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Personal Relationships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Church Drives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KC Functions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Landing Page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E-membership</a:t>
            </a:r>
            <a:endParaRPr lang="en-US" sz="2000"/>
          </a:p>
        </p:txBody>
      </p:sp>
      <p:pic>
        <p:nvPicPr>
          <p:cNvPr id="6" name="Content Placeholder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B2478F1C-9796-4573-8760-B182AB7C5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783" y="306909"/>
            <a:ext cx="2745945" cy="2286000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E7A1569-BE77-495D-9B0D-8D7D363C2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259" y="2828925"/>
            <a:ext cx="3388994" cy="33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B1E3044D-AD17-4052-A453-8AA654EFA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797978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1B0A0-7EEE-4596-B1F7-BA56D474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975365"/>
            <a:ext cx="3847882" cy="16919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My Contact</a:t>
            </a:r>
          </a:p>
        </p:txBody>
      </p:sp>
      <p:sp>
        <p:nvSpPr>
          <p:cNvPr id="17" name="Round Single Corner Rectangle 24">
            <a:extLst>
              <a:ext uri="{FF2B5EF4-FFF2-40B4-BE49-F238E27FC236}">
                <a16:creationId xmlns:a16="http://schemas.microsoft.com/office/drawing/2014/main" id="{81289F98-975F-4EB2-9553-8E1A9946B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11284" y="635058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3244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75E23E9B-2DEC-4F2E-AB2A-6E331B7A72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0" y="775380"/>
            <a:ext cx="1982511" cy="2377220"/>
          </a:xfrm>
          <a:prstGeom prst="rect">
            <a:avLst/>
          </a:prstGeom>
        </p:spPr>
      </p:pic>
      <p:sp>
        <p:nvSpPr>
          <p:cNvPr id="19" name="Round Single Corner Rectangle 22">
            <a:extLst>
              <a:ext uri="{FF2B5EF4-FFF2-40B4-BE49-F238E27FC236}">
                <a16:creationId xmlns:a16="http://schemas.microsoft.com/office/drawing/2014/main" id="{1F564BCF-97B6-4D86-94EE-DD1B587F2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7533" y="1300271"/>
            <a:ext cx="1992651" cy="1992652"/>
          </a:xfrm>
          <a:prstGeom prst="round1Rect">
            <a:avLst>
              <a:gd name="adj" fmla="val 11295"/>
            </a:avLst>
          </a:prstGeom>
          <a:solidFill>
            <a:srgbClr val="32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ound Single Corner Rectangle 23">
            <a:extLst>
              <a:ext uri="{FF2B5EF4-FFF2-40B4-BE49-F238E27FC236}">
                <a16:creationId xmlns:a16="http://schemas.microsoft.com/office/drawing/2014/main" id="{54600AC1-F146-4567-9C5E-A96D6D349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87904" y="3438135"/>
            <a:ext cx="2281244" cy="2281245"/>
          </a:xfrm>
          <a:prstGeom prst="round1Rect">
            <a:avLst>
              <a:gd name="adj" fmla="val 11295"/>
            </a:avLst>
          </a:prstGeom>
          <a:solidFill>
            <a:srgbClr val="32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ound Single Corner Rectangle 25">
            <a:extLst>
              <a:ext uri="{FF2B5EF4-FFF2-40B4-BE49-F238E27FC236}">
                <a16:creationId xmlns:a16="http://schemas.microsoft.com/office/drawing/2014/main" id="{EBA7E638-205A-4579-864F-125BAC629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17533" y="3438135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3244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8F7473FF-4179-4C3C-BC8B-D9FB9AEBE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847" y="3579449"/>
            <a:ext cx="2375236" cy="23752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79B58-219D-4601-A404-58881EED8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6389" y="3038478"/>
            <a:ext cx="3795142" cy="28438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Charles Hahn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418 Elmwood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Vicksburg, MS  39180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601-831-1057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membership@kofc-ms.org</a:t>
            </a: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2854001E-6E9D-464A-9B65-A4012F7B3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52315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C9802A-EFBD-41D4-894F-AFD985DBA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52907" y="2856601"/>
            <a:ext cx="1597456" cy="0"/>
          </a:xfrm>
          <a:prstGeom prst="line">
            <a:avLst/>
          </a:prstGeom>
          <a:ln w="5080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04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1B95-059D-4B08-BE54-61A2D7B4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Star Councils 2018-19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FFFAF-6A44-41AE-BF35-8AF00BDB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/>
              <a:t>18 </a:t>
            </a:r>
            <a:r>
              <a:rPr lang="en-US" dirty="0"/>
              <a:t>Councils Did not Recruit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19BC210-29F8-4DC3-A642-311885D86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237" y="365125"/>
            <a:ext cx="1325563" cy="132556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DEE94E-AB59-4C63-B60E-4B0D91BD1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079391"/>
              </p:ext>
            </p:extLst>
          </p:nvPr>
        </p:nvGraphicFramePr>
        <p:xfrm>
          <a:off x="1727200" y="325961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70631250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467808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9053894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348182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53727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438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375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12166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089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3031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90DBC69-5A98-44F0-9F8A-2D94980D5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6091"/>
            <a:ext cx="1329043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1B95-059D-4B08-BE54-61A2D7B4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Star Districts 2018-19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6DDC4-A4D2-4D7A-9AB7-F3A949DF28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District 2 – 111%</a:t>
            </a:r>
          </a:p>
          <a:p>
            <a:pPr marL="0" indent="0">
              <a:buNone/>
            </a:pPr>
            <a:r>
              <a:rPr lang="en-US" dirty="0"/>
              <a:t>	Denny Fink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8AF16-F0C0-42FF-AFA3-EE9D785DEF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District 10 – 112%</a:t>
            </a:r>
          </a:p>
          <a:p>
            <a:pPr marL="0" indent="0">
              <a:buNone/>
            </a:pPr>
            <a:r>
              <a:rPr lang="en-US" dirty="0"/>
              <a:t>	Elvis Gates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19BC210-29F8-4DC3-A642-311885D86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237" y="365125"/>
            <a:ext cx="1325563" cy="1325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3E9AEE-70E7-452D-A546-354C5F0B9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1329043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2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1B95-059D-4B08-BE54-61A2D7B4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Membership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6DDC4-A4D2-4D7A-9AB7-F3A949DF2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Goal – 360</a:t>
            </a:r>
          </a:p>
          <a:p>
            <a:pPr marL="0" indent="0" algn="ctr">
              <a:buNone/>
            </a:pPr>
            <a:r>
              <a:rPr lang="en-US" dirty="0"/>
              <a:t>Gain - 255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8AF16-F0C0-42FF-AFA3-EE9D785DEF5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19BC210-29F8-4DC3-A642-311885D86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237" y="365125"/>
            <a:ext cx="1325563" cy="1325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3E9AEE-70E7-452D-A546-354C5F0B9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1329043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8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1B95-059D-4B08-BE54-61A2D7B4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E-Membership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6DDC4-A4D2-4D7A-9AB7-F3A949DF2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16 New E-Members in 2018-2019</a:t>
            </a:r>
          </a:p>
          <a:p>
            <a:pPr marL="0" indent="0" algn="ctr">
              <a:buNone/>
            </a:pPr>
            <a:r>
              <a:rPr lang="en-US" dirty="0"/>
              <a:t>9 of those still not transferred</a:t>
            </a:r>
          </a:p>
          <a:p>
            <a:pPr marL="0" indent="0" algn="ctr">
              <a:buNone/>
            </a:pPr>
            <a:r>
              <a:rPr lang="en-US" dirty="0"/>
              <a:t>13 total in assigned list – not transferred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Oldest 5/23/2018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8AF16-F0C0-42FF-AFA3-EE9D785DEF5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19BC210-29F8-4DC3-A642-311885D86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237" y="365125"/>
            <a:ext cx="1325563" cy="1325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3E9AEE-70E7-452D-A546-354C5F0B9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1329043" cy="1322947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FEA0D57-3ECF-4726-85FD-FCE6103A5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34074"/>
              </p:ext>
            </p:extLst>
          </p:nvPr>
        </p:nvGraphicFramePr>
        <p:xfrm>
          <a:off x="1750135" y="3886935"/>
          <a:ext cx="86917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922">
                  <a:extLst>
                    <a:ext uri="{9D8B030D-6E8A-4147-A177-3AD203B41FA5}">
                      <a16:colId xmlns:a16="http://schemas.microsoft.com/office/drawing/2014/main" val="3347457649"/>
                    </a:ext>
                  </a:extLst>
                </a:gridCol>
                <a:gridCol w="691424">
                  <a:extLst>
                    <a:ext uri="{9D8B030D-6E8A-4147-A177-3AD203B41FA5}">
                      <a16:colId xmlns:a16="http://schemas.microsoft.com/office/drawing/2014/main" val="2512069951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3466052521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2794669192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286927927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1360095531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946177527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2946453921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2158290256"/>
                    </a:ext>
                  </a:extLst>
                </a:gridCol>
                <a:gridCol w="869173">
                  <a:extLst>
                    <a:ext uri="{9D8B030D-6E8A-4147-A177-3AD203B41FA5}">
                      <a16:colId xmlns:a16="http://schemas.microsoft.com/office/drawing/2014/main" val="388654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42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352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79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2FA06-7602-4EF8-9A2E-152872DE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Membership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E-membership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39AA-6800-4834-93B0-E2137FDC3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What do you not like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about e-membership</a:t>
            </a:r>
            <a:r>
              <a:rPr lang="en-US" sz="2000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5352451-4DD8-43B1-88D8-6057140DD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5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92FA06-7602-4EF8-9A2E-152872DE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Membership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E-membership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39AA-6800-4834-93B0-E2137FDC3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434568"/>
            <a:ext cx="3363974" cy="341562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Vetting – Anybody can join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5352451-4DD8-43B1-88D8-6057140DD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C5E9E4D-A23A-461E-A083-55923B76B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54" y="3177791"/>
            <a:ext cx="3200400" cy="1371600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72539A-9B4E-4CD1-86B5-590C46D3C7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48" y="4707190"/>
            <a:ext cx="54229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1D44-2316-47B9-9DEA-F1A5C6891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E-Membership</a:t>
            </a:r>
            <a:br>
              <a:rPr lang="en-US" dirty="0"/>
            </a:br>
            <a:r>
              <a:rPr lang="en-US" dirty="0"/>
              <a:t>How they joined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86000D-1409-42A2-96C7-0BB89C229B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2536" y="2128888"/>
          <a:ext cx="5331362" cy="352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62">
                  <a:extLst>
                    <a:ext uri="{9D8B030D-6E8A-4147-A177-3AD203B41FA5}">
                      <a16:colId xmlns:a16="http://schemas.microsoft.com/office/drawing/2014/main" val="120253733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616892407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4055009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 Reg Source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3888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1643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63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KofC Website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29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6397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Newspaper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7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938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Networking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5419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3543967"/>
                  </a:ext>
                </a:extLst>
              </a:tr>
            </a:tbl>
          </a:graphicData>
        </a:graphic>
      </p:graphicFrame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261C159-C536-47C9-8A9A-02861A1727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r="402" b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44046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490</Words>
  <Application>Microsoft Office PowerPoint</Application>
  <PresentationFormat>Widescreen</PresentationFormat>
  <Paragraphs>223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Membership</vt:lpstr>
      <vt:lpstr>Star Councils 2018-19</vt:lpstr>
      <vt:lpstr>Star Councils 2018-19</vt:lpstr>
      <vt:lpstr>Star Districts 2018-19</vt:lpstr>
      <vt:lpstr>State Membership Review</vt:lpstr>
      <vt:lpstr>E-Membership</vt:lpstr>
      <vt:lpstr>Membership E-membership</vt:lpstr>
      <vt:lpstr>Membership E-membership</vt:lpstr>
      <vt:lpstr>E-Membership How they joined </vt:lpstr>
      <vt:lpstr>E-Membership Why they joined </vt:lpstr>
      <vt:lpstr>2019-2020 Membership Preview</vt:lpstr>
      <vt:lpstr>Incentives</vt:lpstr>
      <vt:lpstr>Incentives Fast Start</vt:lpstr>
      <vt:lpstr>Incentives Individual</vt:lpstr>
      <vt:lpstr>Incentives Star Council</vt:lpstr>
      <vt:lpstr>How do we get there?</vt:lpstr>
      <vt:lpstr>Recruiting Opportunities</vt:lpstr>
      <vt:lpstr>Recruiting Opportunities</vt:lpstr>
      <vt:lpstr>Recruiting Opportunities</vt:lpstr>
      <vt:lpstr>Recruiting Tools</vt:lpstr>
      <vt:lpstr>My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</dc:title>
  <dc:creator>Charles Hahn</dc:creator>
  <cp:lastModifiedBy>Charles Hahn</cp:lastModifiedBy>
  <cp:revision>8</cp:revision>
  <dcterms:created xsi:type="dcterms:W3CDTF">2019-06-25T00:37:28Z</dcterms:created>
  <dcterms:modified xsi:type="dcterms:W3CDTF">2019-07-17T00:29:04Z</dcterms:modified>
</cp:coreProperties>
</file>