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1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C73BB-C7C2-44C3-A21A-9013B00FA6AE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7C0FB-D909-40DF-8AA9-EA28598A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7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 councils have not submitted Form 185 as of 7/25.  32 Councils have not submitted Form 365 as </a:t>
            </a:r>
            <a:r>
              <a:rPr lang="en-US"/>
              <a:t>of 7/25.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7C0FB-D909-40DF-8AA9-EA28598A1F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8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32 Council did not submit SP-7 last year.  </a:t>
            </a:r>
            <a:r>
              <a:rPr lang="en-US"/>
              <a:t>4 Denied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7C0FB-D909-40DF-8AA9-EA28598A1F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1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0C1B-3024-4D6B-EC89-787C81FC0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1AB83-9AA3-ED53-BCEC-B8C9A788C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6760F-E705-0B3F-E044-F4673A823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80890-AEC4-06B1-F576-8A859DF3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54B81-FB86-D791-DF90-867B0E4DF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1302-01C6-AE94-2577-35CAAF80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84F83-8545-A0AF-A99C-3989F9D2B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EB525-2971-9667-6ECA-D8058DB23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615A-F55C-CF2A-AC52-23923FD7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835B-98ED-D768-83C9-39C08182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5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2EB5A-2C6B-A295-E233-36F6B7113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767DB-7690-E884-69F9-3BC61840B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C436-2581-F316-A7FB-257BD70EC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1252A-42A7-580C-8328-3CBB346C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BD5AE-7005-EE61-D045-DB4DF6F0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D4D4E-94BC-0D37-C2AD-D60F61FB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975CB-B172-687D-F0E2-F457437C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340FF-2FE6-B4B2-92BF-54F41668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23FF0-18EC-3557-4254-C99AD2CF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9EFBE-102D-3B29-727D-4866A7B7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6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E711A-430C-B05C-3BAF-DFFA88FA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21D84-36E4-B5D0-80AF-73EE74892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846FB-7A53-D172-4029-B52302BB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A6C59-B01B-48B2-22A9-F386350A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0BB0-0A34-01E3-FC4B-E1AADBDA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4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9447C-5460-4905-0E6D-89A055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1A33E-14E6-6B12-4CDF-D05F5FA4B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59AD3-5789-A9BF-7BB5-887B329E8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11123-34CA-3587-1268-F8DE67C33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958-E478-2623-0028-74D37AF0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A0A8A-2D0E-9D53-6827-D5731C7E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ED0E3-187E-D293-81A0-49B45F11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CEC14-8CE2-E83C-000E-B980D00AB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2CA5C-CB24-E3EE-E255-D777A27A2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95021-806C-66C8-87A0-EFF77F323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3EC0D-6342-43C4-4006-98CD4E6A6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0A540-2CFC-19F9-ABBE-9600660A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AC26B0-4699-FB5B-6A95-5082461A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568EEF-906F-2F9D-BC1B-15EF1893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7194-CF85-9C26-AB9E-9881B28FF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09D0C-A70E-D0C7-0090-F0736322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72D9D-19C2-A1DC-DC1E-8CAF7E38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8DC27-45E8-AD6C-8D8B-13C2F9D20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7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CE6EB0-7C2D-4D45-1C29-2E24F3D41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781D4-D373-30BA-F7D3-FFD1CD68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CB3D8-200C-0CC8-4826-1D17F3B5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0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4B4E-09D1-D5B6-99FE-92608964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B88D0-DF4B-F453-A22F-BF396B5CE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091E8-C28A-A34D-4A58-E2C605AE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48425-3011-798E-61A8-A55412D83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56BFF-36FA-5DEF-309E-80F4CBE5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3075E-716E-31A4-B419-2B37EABE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9DA5-B068-5704-CBE1-101CC1AD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23DD6-EC3B-4A96-9F8C-DE9B4EDD0C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D6EE0-B1CD-1FEC-C35D-85B8FA6EB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15202-B012-B38B-2655-1A13526C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AEDB8-5745-2A74-20E9-641B6EE2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7959E-9678-A11F-374A-2DBCE752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3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2E814-23DF-CBC8-14AC-E9048D1A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4E3CC-F38B-C21A-B284-76FA3020D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1C82B-6565-201E-D64F-5DB209050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0CB7-08D7-408E-AAD2-7F6237A22A5A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85516-0038-405D-E70F-6D6D3337F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96CE4-648E-B6DF-1A27-EFF608623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4D8B-E987-4CFB-A11D-8E28CB01A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tdeputy@kofc-ms.org" TargetMode="External"/><Relationship Id="rId2" Type="http://schemas.openxmlformats.org/officeDocument/2006/relationships/hyperlink" Target="mailto:Reports@kofc-m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tprograms@kofc-ms.org" TargetMode="External"/><Relationship Id="rId2" Type="http://schemas.openxmlformats.org/officeDocument/2006/relationships/hyperlink" Target="https://kofc-ms.org/whats_new/award_form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kofc.org/en/for-members/resources/council-form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s-kofc.com/HowtoEnterCouncilOfficer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fc.org/en/forms/council/audit2_1295_p.pdf" TargetMode="External"/><Relationship Id="rId2" Type="http://schemas.openxmlformats.org/officeDocument/2006/relationships/hyperlink" Target="https://www.kofc.org/en/forms/council/audit1_1295_p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C6B53-CBB7-1277-B883-BF93B8EA1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2025 School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Columbianism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F24BD-29CA-3969-E396-77FC2C3CD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picture containing symbol, emblem, logo, triangle&#10;&#10;Description automatically generated">
            <a:extLst>
              <a:ext uri="{FF2B5EF4-FFF2-40B4-BE49-F238E27FC236}">
                <a16:creationId xmlns:a16="http://schemas.microsoft.com/office/drawing/2014/main" id="{7561A8D5-F952-72F4-629F-39EA96CFD3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2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35203A-4455-E7B5-E094-61A3090F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– Form 10784</a:t>
            </a:r>
          </a:p>
        </p:txBody>
      </p:sp>
      <p:pic>
        <p:nvPicPr>
          <p:cNvPr id="5" name="Content Placeholder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E5AAD83-792C-46C5-84A4-15995A255E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6" y="2112579"/>
            <a:ext cx="5441505" cy="2486860"/>
          </a:xfr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F3BCDED1-CACE-0BA8-C48A-DEE495EF2F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828" y="3693139"/>
            <a:ext cx="4277734" cy="2533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9D6316-9B3F-D7A8-D558-58C6C2A5B171}"/>
              </a:ext>
            </a:extLst>
          </p:cNvPr>
          <p:cNvSpPr txBox="1"/>
          <p:nvPr/>
        </p:nvSpPr>
        <p:spPr>
          <a:xfrm>
            <a:off x="8539832" y="2533618"/>
            <a:ext cx="2632037" cy="616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8680">
              <a:spcAft>
                <a:spcPts val="600"/>
              </a:spcAft>
            </a:pPr>
            <a:r>
              <a:rPr lang="en-US" sz="171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Transfer numbers from report to spreadsheet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BDC6F9-6CDA-5024-EE4C-5DAEDEEC67B6}"/>
              </a:ext>
            </a:extLst>
          </p:cNvPr>
          <p:cNvSpPr txBox="1"/>
          <p:nvPr/>
        </p:nvSpPr>
        <p:spPr>
          <a:xfrm>
            <a:off x="1371596" y="5191078"/>
            <a:ext cx="4154561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8680">
              <a:spcAft>
                <a:spcPts val="600"/>
              </a:spcAft>
            </a:pPr>
            <a:r>
              <a:rPr lang="en-US" sz="171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Spreadsheet provides totals for 1728</a:t>
            </a:r>
          </a:p>
          <a:p>
            <a:pPr defTabSz="868680">
              <a:spcAft>
                <a:spcPts val="600"/>
              </a:spcAft>
            </a:pPr>
            <a:r>
              <a:rPr lang="en-US" sz="1710" dirty="0">
                <a:latin typeface="Arial" panose="020B0604020202020204" pitchFamily="34" charset="0"/>
                <a:cs typeface="Arial" panose="020B0604020202020204" pitchFamily="34" charset="0"/>
              </a:rPr>
              <a:t>Spreadsheet provides programs for SP-7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1312B020-F2A3-905B-4D7F-9CF973611045}"/>
              </a:ext>
            </a:extLst>
          </p:cNvPr>
          <p:cNvSpPr/>
          <p:nvPr/>
        </p:nvSpPr>
        <p:spPr>
          <a:xfrm>
            <a:off x="7315200" y="2588455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1F62EDC7-CE13-88D0-24E0-7076A36247C2}"/>
              </a:ext>
            </a:extLst>
          </p:cNvPr>
          <p:cNvSpPr/>
          <p:nvPr/>
        </p:nvSpPr>
        <p:spPr>
          <a:xfrm>
            <a:off x="5643820" y="5191078"/>
            <a:ext cx="954553" cy="53764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7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Other 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819817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10057 – Food for Families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Refund Application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2863 – RSVP Refund Application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ASAP Grant Application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council incentives to do specific programs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0648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State 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screenshot of a computer&#10;&#10;Description automatically generated">
            <a:extLst>
              <a:ext uri="{FF2B5EF4-FFF2-40B4-BE49-F238E27FC236}">
                <a16:creationId xmlns:a16="http://schemas.microsoft.com/office/drawing/2014/main" id="{795E375C-D079-AB79-5AD3-502E50042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3912038"/>
            <a:ext cx="4819650" cy="2568598"/>
          </a:xfrm>
        </p:spPr>
      </p:pic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656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State 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5E375C-D079-AB79-5AD3-502E50042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0080" y="3912038"/>
            <a:ext cx="4819650" cy="2568598"/>
          </a:xfrm>
        </p:spPr>
      </p:pic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70484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35203A-4455-E7B5-E094-61A3090F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– Form 10784</a:t>
            </a:r>
          </a:p>
        </p:txBody>
      </p:sp>
      <p:pic>
        <p:nvPicPr>
          <p:cNvPr id="5" name="Content Placeholder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E5AAD83-792C-46C5-84A4-15995A255E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580" y="4022275"/>
            <a:ext cx="5441505" cy="248686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BCDED1-CACE-0BA8-C48A-DEE495EF2F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60631" y="2112579"/>
            <a:ext cx="4277734" cy="2279787"/>
          </a:xfrm>
          <a:prstGeom prst="rect">
            <a:avLst/>
          </a:prstGeom>
        </p:spPr>
      </p:pic>
      <p:sp>
        <p:nvSpPr>
          <p:cNvPr id="3" name="Arrow: Bent 2">
            <a:extLst>
              <a:ext uri="{FF2B5EF4-FFF2-40B4-BE49-F238E27FC236}">
                <a16:creationId xmlns:a16="http://schemas.microsoft.com/office/drawing/2014/main" id="{F1527BAB-E2F8-93C7-D6E3-AF236FA7FDC6}"/>
              </a:ext>
            </a:extLst>
          </p:cNvPr>
          <p:cNvSpPr/>
          <p:nvPr/>
        </p:nvSpPr>
        <p:spPr>
          <a:xfrm>
            <a:off x="3608261" y="2449813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4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3206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Send State Deputy’s Copy to:</a:t>
            </a:r>
          </a:p>
          <a:p>
            <a:pPr marL="0" indent="0" algn="ctr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Reports@kofc-ms.org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stdeputy@kofc-ms.org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State deputy’s personal email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9527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Program Awards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659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State Awards</a:t>
            </a:r>
          </a:p>
          <a:p>
            <a:r>
              <a:rPr lang="en-US" sz="1700" dirty="0"/>
              <a:t>Honor Council – 5 programs in each area</a:t>
            </a:r>
          </a:p>
          <a:p>
            <a:r>
              <a:rPr lang="en-US" sz="1700" dirty="0"/>
              <a:t>Superior Council – 8 programs in each area</a:t>
            </a:r>
          </a:p>
          <a:p>
            <a:r>
              <a:rPr lang="en-US" sz="1700" dirty="0"/>
              <a:t>Council of Excellence – 6 Programs and Membership</a:t>
            </a:r>
          </a:p>
          <a:p>
            <a:r>
              <a:rPr lang="en-US" sz="1700" dirty="0"/>
              <a:t>Distinguished Council – 6 Programs and Membership and FBEs</a:t>
            </a:r>
          </a:p>
          <a:p>
            <a:r>
              <a:rPr lang="en-US" sz="1700" dirty="0"/>
              <a:t>Stellar Council – 8 Programs, Membership and FBE</a:t>
            </a:r>
          </a:p>
          <a:p>
            <a:r>
              <a:rPr lang="en-US" sz="1700" dirty="0"/>
              <a:t>Found on state directory at https://kofc-ms.org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05907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Program Awards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659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700" dirty="0"/>
              <a:t>Other State Awards (due March 15)</a:t>
            </a:r>
          </a:p>
          <a:p>
            <a:r>
              <a:rPr lang="en-US" sz="1700" dirty="0"/>
              <a:t>Best Council – Why your council is the best in the state</a:t>
            </a:r>
          </a:p>
          <a:p>
            <a:r>
              <a:rPr lang="en-US" sz="1700" dirty="0"/>
              <a:t>Family of the Year – Must be submitted TO STATE as Family of the Month</a:t>
            </a:r>
          </a:p>
          <a:p>
            <a:r>
              <a:rPr lang="en-US" sz="1700" dirty="0"/>
              <a:t>Knight of the Year</a:t>
            </a:r>
          </a:p>
          <a:p>
            <a:r>
              <a:rPr lang="en-US" sz="1700" dirty="0"/>
              <a:t>Best Program (one submission in each area – Faith, Life, Community, and Family)</a:t>
            </a:r>
          </a:p>
          <a:p>
            <a:r>
              <a:rPr lang="en-US" sz="1700" dirty="0"/>
              <a:t>Best Vocations Program</a:t>
            </a:r>
          </a:p>
          <a:p>
            <a:pPr marL="0" indent="0">
              <a:buNone/>
            </a:pPr>
            <a:r>
              <a:rPr lang="en-US" sz="1700" dirty="0"/>
              <a:t>→ Forms at </a:t>
            </a:r>
            <a:r>
              <a:rPr lang="en-US" sz="1700" dirty="0">
                <a:hlinkClick r:id="rId2"/>
              </a:rPr>
              <a:t>https://kofc-ms.org/whats_new/award_forms.htm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→ E-mail submissions to </a:t>
            </a:r>
            <a:r>
              <a:rPr lang="en-US" sz="1700" dirty="0">
                <a:hlinkClick r:id="rId3"/>
              </a:rPr>
              <a:t>stprograms@kofc-ms.org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15031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Supreme Awards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659732"/>
          </a:xfrm>
        </p:spPr>
        <p:txBody>
          <a:bodyPr>
            <a:normAutofit/>
          </a:bodyPr>
          <a:lstStyle/>
          <a:p>
            <a:r>
              <a:rPr lang="en-US" sz="1700" dirty="0"/>
              <a:t>Columbian Award</a:t>
            </a:r>
          </a:p>
          <a:p>
            <a:pPr lvl="1"/>
            <a:r>
              <a:rPr lang="en-US" sz="1300" dirty="0"/>
              <a:t>4 programs in each FIA area</a:t>
            </a:r>
          </a:p>
          <a:p>
            <a:pPr lvl="1"/>
            <a:r>
              <a:rPr lang="en-US" sz="1300" dirty="0"/>
              <a:t>Due 6/30 – Hard deadline</a:t>
            </a:r>
          </a:p>
          <a:p>
            <a:r>
              <a:rPr lang="en-US" sz="1700" dirty="0"/>
              <a:t>Father McGivney Award</a:t>
            </a:r>
          </a:p>
          <a:p>
            <a:pPr lvl="1"/>
            <a:r>
              <a:rPr lang="en-US" sz="1300" dirty="0"/>
              <a:t>Achieve Membership goal</a:t>
            </a:r>
          </a:p>
          <a:p>
            <a:r>
              <a:rPr lang="en-US" sz="1700" dirty="0"/>
              <a:t>Founder’s Award</a:t>
            </a:r>
          </a:p>
          <a:p>
            <a:pPr lvl="1"/>
            <a:r>
              <a:rPr lang="en-US" sz="1300" dirty="0"/>
              <a:t>Insurance Promotion</a:t>
            </a:r>
          </a:p>
          <a:p>
            <a:pPr lvl="1"/>
            <a:r>
              <a:rPr lang="en-US" sz="1300" dirty="0"/>
              <a:t>Promote at least 2 FBE’s with total 10/14 eligible men in attendance</a:t>
            </a:r>
          </a:p>
          <a:p>
            <a:r>
              <a:rPr lang="en-US" sz="1700" dirty="0"/>
              <a:t>Star Council*</a:t>
            </a:r>
          </a:p>
          <a:p>
            <a:pPr lvl="1"/>
            <a:r>
              <a:rPr lang="en-US" sz="1300" dirty="0"/>
              <a:t>Earn Columbian Award</a:t>
            </a:r>
          </a:p>
          <a:p>
            <a:pPr lvl="1"/>
            <a:r>
              <a:rPr lang="en-US" sz="1300" dirty="0"/>
              <a:t>Earn Fr. McGivney Award</a:t>
            </a:r>
          </a:p>
          <a:p>
            <a:pPr lvl="1"/>
            <a:r>
              <a:rPr lang="en-US" sz="1300" dirty="0"/>
              <a:t>Earn Founder’s Award 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28856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Supreme Awards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6597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Other Requirements</a:t>
            </a:r>
          </a:p>
          <a:p>
            <a:r>
              <a:rPr lang="en-US" sz="2400" dirty="0"/>
              <a:t>Be Safe Environment Compliant</a:t>
            </a:r>
          </a:p>
          <a:p>
            <a:r>
              <a:rPr lang="en-US" sz="2400" dirty="0"/>
              <a:t>Submit Service Personnel </a:t>
            </a:r>
            <a:r>
              <a:rPr lang="en-US" sz="2400"/>
              <a:t>– Form </a:t>
            </a:r>
            <a:r>
              <a:rPr lang="en-US" sz="2400" dirty="0"/>
              <a:t>365 (Due 6/30)</a:t>
            </a:r>
          </a:p>
          <a:p>
            <a:r>
              <a:rPr lang="en-US" sz="2400" dirty="0"/>
              <a:t>Submit Officers Chosen – Form 185 (Due 6/30)</a:t>
            </a:r>
          </a:p>
          <a:p>
            <a:r>
              <a:rPr lang="en-US" sz="2400" dirty="0"/>
              <a:t>Submit Annual Survey of Fraternal Activity – Form 1728 (Due 1/31)</a:t>
            </a:r>
          </a:p>
          <a:p>
            <a:endParaRPr lang="en-US" sz="13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200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Why Do Program Reports?</a:t>
            </a:r>
          </a:p>
          <a:p>
            <a:r>
              <a:rPr lang="en-US" sz="1700" dirty="0"/>
              <a:t>Let Supreme/State know what you are doing</a:t>
            </a:r>
          </a:p>
          <a:p>
            <a:r>
              <a:rPr lang="en-US" sz="1700" dirty="0"/>
              <a:t>Records for Program Awards</a:t>
            </a:r>
          </a:p>
          <a:p>
            <a:r>
              <a:rPr lang="en-US" sz="1700" dirty="0"/>
              <a:t>Tell others of Councils good works</a:t>
            </a:r>
          </a:p>
          <a:p>
            <a:pPr marL="0" indent="0">
              <a:buNone/>
            </a:pPr>
            <a:r>
              <a:rPr lang="en-US" sz="1700" dirty="0"/>
              <a:t>Why Not Do Program Reports</a:t>
            </a:r>
          </a:p>
          <a:p>
            <a:r>
              <a:rPr lang="en-US" sz="1700" dirty="0"/>
              <a:t>Keep Council Programs Secret</a:t>
            </a:r>
          </a:p>
          <a:p>
            <a:r>
              <a:rPr lang="en-US" sz="1700" dirty="0"/>
              <a:t>Grand Knight is Lazy</a:t>
            </a:r>
          </a:p>
          <a:p>
            <a:r>
              <a:rPr lang="en-US" sz="1700" dirty="0"/>
              <a:t>“We don need no </a:t>
            </a:r>
            <a:r>
              <a:rPr lang="en-US" sz="1700" dirty="0" err="1"/>
              <a:t>stinkin</a:t>
            </a:r>
            <a:r>
              <a:rPr lang="en-US" sz="1700" dirty="0"/>
              <a:t>’ awards”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30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Questions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8546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Supreme Reports/State Reports</a:t>
            </a:r>
          </a:p>
          <a:p>
            <a:pPr marL="0" indent="0">
              <a:buNone/>
            </a:pPr>
            <a:r>
              <a:rPr lang="en-US" sz="1700" dirty="0"/>
              <a:t>   Form 185 (Officers)/State Directory Update</a:t>
            </a:r>
          </a:p>
          <a:p>
            <a:pPr marL="0" indent="0">
              <a:buNone/>
            </a:pPr>
            <a:r>
              <a:rPr lang="en-US" sz="1700" dirty="0"/>
              <a:t>   Form 365 (Service Personnel)</a:t>
            </a:r>
          </a:p>
          <a:p>
            <a:pPr marL="0" indent="0">
              <a:buNone/>
            </a:pPr>
            <a:r>
              <a:rPr lang="en-US" sz="1700" dirty="0"/>
              <a:t>   Form 1295 (Semi Annual Audit)</a:t>
            </a:r>
          </a:p>
          <a:p>
            <a:pPr marL="0" indent="0">
              <a:buNone/>
            </a:pPr>
            <a:r>
              <a:rPr lang="en-US" sz="1700" dirty="0"/>
              <a:t>   Form 1728 (Fraternal Survey)</a:t>
            </a:r>
          </a:p>
          <a:p>
            <a:pPr marL="0" indent="0">
              <a:buNone/>
            </a:pPr>
            <a:r>
              <a:rPr lang="en-US" sz="1700" dirty="0"/>
              <a:t>   SP-7 (Columbian Award)/Program Reporting</a:t>
            </a:r>
          </a:p>
          <a:p>
            <a:pPr marL="0" indent="0">
              <a:buNone/>
            </a:pPr>
            <a:r>
              <a:rPr lang="en-US" sz="1700" dirty="0"/>
              <a:t>   Form 10784 (FIA)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753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78005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Where to find them: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https://www.kofc.org/en/for-members/resources/council-forms.html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538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Form 185/Form 365</a:t>
            </a:r>
          </a:p>
          <a:p>
            <a:pPr marL="0" indent="0">
              <a:buNone/>
            </a:pPr>
            <a:r>
              <a:rPr lang="en-US" sz="1700" dirty="0">
                <a:hlinkClick r:id="rId3"/>
              </a:rPr>
              <a:t>https://ms-kofc.com/HowtoEnterCouncilOfficers.pdf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Form 185 Due 6/30</a:t>
            </a:r>
          </a:p>
          <a:p>
            <a:pPr marL="0" indent="0">
              <a:buNone/>
            </a:pPr>
            <a:r>
              <a:rPr lang="en-US" sz="1700" dirty="0"/>
              <a:t>Form 365 Due 6/30</a:t>
            </a:r>
          </a:p>
          <a:p>
            <a:pPr marL="0" indent="0">
              <a:buNone/>
            </a:pPr>
            <a:r>
              <a:rPr lang="en-US" sz="1700" dirty="0"/>
              <a:t>If done before 6/30 can copy current years data and edit as necessary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(not state website)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210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Form 1295 – Semi Annual Audit</a:t>
            </a:r>
          </a:p>
          <a:p>
            <a:pPr marL="0" indent="0">
              <a:buNone/>
            </a:pPr>
            <a:r>
              <a:rPr lang="en-US" sz="1700" dirty="0">
                <a:hlinkClick r:id="rId2"/>
              </a:rPr>
              <a:t>https://www.kofc.org/en/forms/council/audit1_1295_p.pdf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Due 8/15</a:t>
            </a:r>
          </a:p>
          <a:p>
            <a:pPr marL="0" indent="0">
              <a:buNone/>
            </a:pPr>
            <a:r>
              <a:rPr lang="en-US" sz="1700" dirty="0">
                <a:hlinkClick r:id="rId3"/>
              </a:rPr>
              <a:t>https://www.kofc.org/en/forms/council/audit2_1295_p.pdf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Due 2/15</a:t>
            </a:r>
          </a:p>
          <a:p>
            <a:pPr marL="0" indent="0">
              <a:buNone/>
            </a:pPr>
            <a:r>
              <a:rPr lang="en-US" sz="1700" dirty="0"/>
              <a:t>Filled out by Trustees ands GK with input from FS and Treasurer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24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Form 1728 – Fraternal Survey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Only FS or GK can submit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of Charitable Works of Your Council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Used to support non-profit status</a:t>
            </a:r>
          </a:p>
          <a:p>
            <a:pPr marL="0" indent="0">
              <a:buNone/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Due 1/3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923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670097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Form SP-7 – Columbian Award Application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4 Programs in each FIA area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Required for Star Council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Anyone can submit (?)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DUE 6/30</a:t>
            </a:r>
            <a:endParaRPr lang="en-US" sz="1700" dirty="0"/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6077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70AD1-2F7A-476D-4A31-AABF44B96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D08C-87ED-4284-61C9-3081AD08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872899"/>
            <a:ext cx="4819817" cy="33206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Form 10784 – Fraternal Programs Report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Customized for standard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Works for non-standard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Records man-hours and dollars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Anyone can submit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Grand Knights best friend</a:t>
            </a:r>
          </a:p>
        </p:txBody>
      </p:sp>
      <p:pic>
        <p:nvPicPr>
          <p:cNvPr id="5" name="Picture 4" descr="A picture containing symbol, emblem, logo, triangle">
            <a:extLst>
              <a:ext uri="{FF2B5EF4-FFF2-40B4-BE49-F238E27FC236}">
                <a16:creationId xmlns:a16="http://schemas.microsoft.com/office/drawing/2014/main" id="{6DB6F53B-49F0-F42F-ECDE-95C7A8252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033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659</Words>
  <Application>Microsoft Office PowerPoint</Application>
  <PresentationFormat>Widescreen</PresentationFormat>
  <Paragraphs>127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Office Theme</vt:lpstr>
      <vt:lpstr>2025 School of Columbianism</vt:lpstr>
      <vt:lpstr>Reports</vt:lpstr>
      <vt:lpstr>Reports</vt:lpstr>
      <vt:lpstr>Reports</vt:lpstr>
      <vt:lpstr>Reports</vt:lpstr>
      <vt:lpstr>Reports</vt:lpstr>
      <vt:lpstr>Reports</vt:lpstr>
      <vt:lpstr>Reports</vt:lpstr>
      <vt:lpstr>Reports</vt:lpstr>
      <vt:lpstr>Reports – Form 10784</vt:lpstr>
      <vt:lpstr>Other Reports</vt:lpstr>
      <vt:lpstr>State Reports</vt:lpstr>
      <vt:lpstr>State Reports</vt:lpstr>
      <vt:lpstr>Reports – Form 10784</vt:lpstr>
      <vt:lpstr>Reports</vt:lpstr>
      <vt:lpstr>Program Awards</vt:lpstr>
      <vt:lpstr>Program Awards</vt:lpstr>
      <vt:lpstr>Supreme Awards</vt:lpstr>
      <vt:lpstr>Supreme Awards</vt:lpstr>
      <vt:lpstr>Reports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School of Columbianism</dc:title>
  <dc:creator>Charles Hahn</dc:creator>
  <cp:lastModifiedBy>Charles Hahn</cp:lastModifiedBy>
  <cp:revision>13</cp:revision>
  <dcterms:created xsi:type="dcterms:W3CDTF">2023-06-26T19:59:52Z</dcterms:created>
  <dcterms:modified xsi:type="dcterms:W3CDTF">2025-07-26T01:31:49Z</dcterms:modified>
</cp:coreProperties>
</file>